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78" r:id="rId3"/>
    <p:sldId id="262" r:id="rId4"/>
    <p:sldId id="263" r:id="rId5"/>
    <p:sldId id="264" r:id="rId6"/>
    <p:sldId id="265" r:id="rId7"/>
    <p:sldId id="260" r:id="rId8"/>
    <p:sldId id="269" r:id="rId9"/>
    <p:sldId id="272" r:id="rId10"/>
    <p:sldId id="270" r:id="rId11"/>
    <p:sldId id="271" r:id="rId12"/>
    <p:sldId id="261" r:id="rId13"/>
    <p:sldId id="267" r:id="rId14"/>
    <p:sldId id="273" r:id="rId15"/>
    <p:sldId id="274" r:id="rId16"/>
    <p:sldId id="275" r:id="rId17"/>
    <p:sldId id="277" r:id="rId18"/>
    <p:sldId id="276" r:id="rId19"/>
    <p:sldId id="280" r:id="rId20"/>
    <p:sldId id="266"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2A8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10" autoAdjust="0"/>
    <p:restoredTop sz="94660"/>
  </p:normalViewPr>
  <p:slideViewPr>
    <p:cSldViewPr>
      <p:cViewPr>
        <p:scale>
          <a:sx n="66" d="100"/>
          <a:sy n="66"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CL"/>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8315C1E3-AC81-4A8E-B491-5545F3E88B6C}" type="datetimeFigureOut">
              <a:rPr lang="es-CL"/>
              <a:pPr>
                <a:defRPr/>
              </a:pPr>
              <a:t>15-08-2012</a:t>
            </a:fld>
            <a:endParaRPr lang="es-CL"/>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CL" noProof="0" smtClean="0"/>
              <a:t>Haga clic para modificar el estilo de texto del patrón</a:t>
            </a:r>
          </a:p>
          <a:p>
            <a:pPr lvl="1"/>
            <a:r>
              <a:rPr lang="es-CL" noProof="0" smtClean="0"/>
              <a:t>Segundo nivel</a:t>
            </a:r>
          </a:p>
          <a:p>
            <a:pPr lvl="2"/>
            <a:r>
              <a:rPr lang="es-CL" noProof="0" smtClean="0"/>
              <a:t>Tercer nivel</a:t>
            </a:r>
          </a:p>
          <a:p>
            <a:pPr lvl="3"/>
            <a:r>
              <a:rPr lang="es-CL" noProof="0" smtClean="0"/>
              <a:t>Cuarto nivel</a:t>
            </a:r>
          </a:p>
          <a:p>
            <a:pPr lvl="4"/>
            <a:r>
              <a:rPr lang="es-CL" noProof="0" smtClean="0"/>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CL"/>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C6ED853-AC28-4C74-936B-F97C5E17F898}" type="slidenum">
              <a:rPr lang="es-CL"/>
              <a:pPr>
                <a:defRPr/>
              </a:pPr>
              <a:t>‹#›</a:t>
            </a:fld>
            <a:endParaRPr 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r>
              <a:rPr lang="es-CL" smtClean="0"/>
              <a:t>9 (1)</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r>
              <a:rPr lang="es-CL" smtClean="0"/>
              <a:t>9.4 (10)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s-CL" smtClean="0"/>
              <a:t>9.4 (11)</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r>
              <a:rPr lang="es-CL" smtClean="0"/>
              <a:t>9.5 (12)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s-CL" smtClean="0"/>
              <a:t>9.5 (13)</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r>
              <a:rPr lang="es-CL" smtClean="0"/>
              <a:t>9.5 (14)</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s-CL" smtClean="0"/>
              <a:t>9.5 (15)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s-CL" smtClean="0"/>
              <a:t>9.5 (16)</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r>
              <a:rPr lang="es-CL" smtClean="0"/>
              <a:t>9.5 (17)</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r>
              <a:rPr lang="es-CL" smtClean="0"/>
              <a:t>9.5 (18)</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s-CL" smtClean="0"/>
              <a:t>9.5 (19)</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r>
              <a:rPr lang="es-CL" smtClean="0"/>
              <a:t>9 (2)</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r>
              <a:rPr lang="es-CL" smtClean="0"/>
              <a:t>9.5 (20)</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r>
              <a:rPr lang="es-CL" smtClean="0"/>
              <a:t>9.1 (3)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pPr eaLnBrk="1" hangingPunct="1"/>
            <a:r>
              <a:rPr lang="es-CL" smtClean="0"/>
              <a:t>9.3 (4)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r>
              <a:rPr lang="es-CL" smtClean="0"/>
              <a:t>9.3 (5)</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pPr eaLnBrk="1" hangingPunct="1"/>
            <a:r>
              <a:rPr lang="es-CL" smtClean="0"/>
              <a:t>9.3 (6)</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r>
              <a:rPr lang="es-CL" smtClean="0"/>
              <a:t>9.4 (7)</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r>
              <a:rPr lang="es-CL" smtClean="0"/>
              <a:t>9.4 (8)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r>
              <a:rPr lang="es-CL" smtClean="0"/>
              <a:t>9.4 (9)</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27F7DF8B-5A9C-453A-9DEA-0D6D04DD4A7B}"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674944D0-972B-430A-B652-BA21E65AE8CD}" type="datetimeFigureOut">
              <a:rPr lang="en-GB"/>
              <a:pPr>
                <a:defRPr/>
              </a:pPr>
              <a:t>15/08/2012</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4B72530D-B7F2-4981-BFD6-BBD7E944C968}"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9306E8E3-52B6-4E6C-94B6-14963BFA47D3}" type="datetimeFigureOut">
              <a:rPr lang="en-GB"/>
              <a:pPr>
                <a:defRPr/>
              </a:pPr>
              <a:t>15/08/2012</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9333F4-4457-4407-B64C-B91DB92D866B}"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A29CD2AF-2036-4C5A-8B3D-A84953769AC8}" type="datetimeFigureOut">
              <a:rPr lang="en-GB"/>
              <a:pPr>
                <a:defRPr/>
              </a:pPr>
              <a:t>15/08/2012</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CAF10EF-42C0-44B4-ACEC-C1E1651F2508}"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03B6E21E-5E06-4CA8-A8F1-167431CF6741}" type="datetimeFigureOut">
              <a:rPr lang="en-GB"/>
              <a:pPr>
                <a:defRPr/>
              </a:pPr>
              <a:t>15/08/2012</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0E2D4EA9-C1A6-4514-B9F4-E0E4BC3CD64F}" type="slidenum">
              <a:rPr lang="en-GB"/>
              <a:pPr>
                <a:defRPr/>
              </a:pPr>
              <a:t>‹#›</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Date Placeholder 3"/>
          <p:cNvSpPr>
            <a:spLocks noGrp="1"/>
          </p:cNvSpPr>
          <p:nvPr>
            <p:ph type="dt" sz="half" idx="12"/>
          </p:nvPr>
        </p:nvSpPr>
        <p:spPr/>
        <p:txBody>
          <a:bodyPr/>
          <a:lstStyle>
            <a:lvl1pPr>
              <a:defRPr/>
            </a:lvl1pPr>
          </a:lstStyle>
          <a:p>
            <a:pPr>
              <a:defRPr/>
            </a:pPr>
            <a:fld id="{21F69CA5-09B8-47D5-92EE-43BA6FF4EA0A}" type="datetimeFigureOut">
              <a:rPr lang="en-GB"/>
              <a:pPr>
                <a:defRPr/>
              </a:pPr>
              <a:t>15/08/2012</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5A4D0B58-B2A9-4116-9605-A3CA387FDA6B}"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68592714-5424-4A78-AAFE-1B8E9B550CA4}" type="datetimeFigureOut">
              <a:rPr lang="en-GB"/>
              <a:pPr>
                <a:defRPr/>
              </a:pPr>
              <a:t>15/08/2012</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F3F04567-BA47-416E-A884-E7A2E0825E14}" type="slidenum">
              <a:rPr lang="en-GB"/>
              <a:pPr>
                <a:defRPr/>
              </a:pPr>
              <a:t>‹#›</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Date Placeholder 3"/>
          <p:cNvSpPr>
            <a:spLocks noGrp="1"/>
          </p:cNvSpPr>
          <p:nvPr>
            <p:ph type="dt" sz="half" idx="12"/>
          </p:nvPr>
        </p:nvSpPr>
        <p:spPr/>
        <p:txBody>
          <a:bodyPr/>
          <a:lstStyle>
            <a:lvl1pPr>
              <a:defRPr/>
            </a:lvl1pPr>
          </a:lstStyle>
          <a:p>
            <a:pPr>
              <a:defRPr/>
            </a:pPr>
            <a:fld id="{9E95C973-CA53-4D07-9006-F85C7630F651}" type="datetimeFigureOut">
              <a:rPr lang="en-GB"/>
              <a:pPr>
                <a:defRPr/>
              </a:pPr>
              <a:t>15/08/2012</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1662E9BD-E3C5-4597-BCAF-3F67B656BCCB}" type="slidenum">
              <a:rPr lang="en-GB"/>
              <a:pPr>
                <a:defRPr/>
              </a:pPr>
              <a:t>‹#›</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Date Placeholder 3"/>
          <p:cNvSpPr>
            <a:spLocks noGrp="1"/>
          </p:cNvSpPr>
          <p:nvPr>
            <p:ph type="dt" sz="half" idx="12"/>
          </p:nvPr>
        </p:nvSpPr>
        <p:spPr/>
        <p:txBody>
          <a:bodyPr/>
          <a:lstStyle>
            <a:lvl1pPr>
              <a:defRPr/>
            </a:lvl1pPr>
          </a:lstStyle>
          <a:p>
            <a:pPr>
              <a:defRPr/>
            </a:pPr>
            <a:fld id="{2DBFBEFD-487A-4442-8D01-8B8875E95D0B}" type="datetimeFigureOut">
              <a:rPr lang="en-GB"/>
              <a:pPr>
                <a:defRPr/>
              </a:pPr>
              <a:t>15/08/2012</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2B715F3F-6398-4715-BC19-34C9640E1A66}" type="slidenum">
              <a:rPr lang="en-GB"/>
              <a:pPr>
                <a:defRPr/>
              </a:pPr>
              <a:t>‹#›</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Date Placeholder 3"/>
          <p:cNvSpPr>
            <a:spLocks noGrp="1"/>
          </p:cNvSpPr>
          <p:nvPr>
            <p:ph type="dt" sz="half" idx="12"/>
          </p:nvPr>
        </p:nvSpPr>
        <p:spPr/>
        <p:txBody>
          <a:bodyPr/>
          <a:lstStyle>
            <a:lvl1pPr>
              <a:defRPr/>
            </a:lvl1pPr>
          </a:lstStyle>
          <a:p>
            <a:pPr>
              <a:defRPr/>
            </a:pPr>
            <a:fld id="{788153B3-6DA3-4F41-AC4D-AEFE0D5FDA7F}" type="datetimeFigureOut">
              <a:rPr lang="en-GB"/>
              <a:pPr>
                <a:defRPr/>
              </a:pPr>
              <a:t>15/08/2012</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48AD9DB2-7ECC-451A-BA4F-B2D2287EA5F7}" type="slidenum">
              <a:rPr lang="en-GB"/>
              <a:pPr>
                <a:defRPr/>
              </a:pPr>
              <a:t>‹#›</a:t>
            </a:fld>
            <a:endParaRPr lang="en-GB"/>
          </a:p>
        </p:txBody>
      </p:sp>
      <p:sp>
        <p:nvSpPr>
          <p:cNvPr id="6" name="Footer Placeholder 4"/>
          <p:cNvSpPr>
            <a:spLocks noGrp="1"/>
          </p:cNvSpPr>
          <p:nvPr>
            <p:ph type="ftr" sz="quarter" idx="15"/>
          </p:nvPr>
        </p:nvSpPr>
        <p:spPr/>
        <p:txBody>
          <a:bodyPr/>
          <a:lstStyle>
            <a:lvl1pPr>
              <a:defRPr/>
            </a:lvl1pPr>
          </a:lstStyle>
          <a:p>
            <a:pPr>
              <a:defRPr/>
            </a:pPr>
            <a:endParaRPr lang="en-GB"/>
          </a:p>
        </p:txBody>
      </p:sp>
      <p:sp>
        <p:nvSpPr>
          <p:cNvPr id="7" name="Date Placeholder 3"/>
          <p:cNvSpPr>
            <a:spLocks noGrp="1"/>
          </p:cNvSpPr>
          <p:nvPr>
            <p:ph type="dt" sz="half" idx="16"/>
          </p:nvPr>
        </p:nvSpPr>
        <p:spPr/>
        <p:txBody>
          <a:bodyPr/>
          <a:lstStyle>
            <a:lvl1pPr>
              <a:defRPr/>
            </a:lvl1pPr>
          </a:lstStyle>
          <a:p>
            <a:pPr>
              <a:defRPr/>
            </a:pPr>
            <a:fld id="{CC9ABEA3-6F92-4260-842D-62E23F3F4CAE}" type="datetimeFigureOut">
              <a:rPr lang="en-GB"/>
              <a:pPr>
                <a:defRPr/>
              </a:pPr>
              <a:t>15/08/2012</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69D4BB91-A8E9-4A8B-92F4-E6666E9C3BB9}" type="slidenum">
              <a:rPr lang="en-GB"/>
              <a:pPr>
                <a:defRPr/>
              </a:pPr>
              <a:t>‹#›</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Date Placeholder 3"/>
          <p:cNvSpPr>
            <a:spLocks noGrp="1"/>
          </p:cNvSpPr>
          <p:nvPr>
            <p:ph type="dt" sz="half" idx="12"/>
          </p:nvPr>
        </p:nvSpPr>
        <p:spPr/>
        <p:txBody>
          <a:bodyPr/>
          <a:lstStyle>
            <a:lvl1pPr>
              <a:defRPr/>
            </a:lvl1pPr>
          </a:lstStyle>
          <a:p>
            <a:pPr>
              <a:defRPr/>
            </a:pPr>
            <a:fld id="{ABF10D8E-55CE-4148-888E-BDBE153A2AAB}" type="datetimeFigureOut">
              <a:rPr lang="en-GB"/>
              <a:pPr>
                <a:defRPr/>
              </a:pPr>
              <a:t>15/08/2012</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826A1349-E69C-4BFC-B7ED-D8210636B085}" type="slidenum">
              <a:rPr lang="en-GB"/>
              <a:pPr>
                <a:defRPr/>
              </a:pPr>
              <a:t>‹#›</a:t>
            </a:fld>
            <a:endParaRPr lang="en-GB"/>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defRPr>
            </a:lvl1pPr>
          </a:lstStyle>
          <a:p>
            <a:pPr>
              <a:defRPr/>
            </a:pPr>
            <a:endParaRPr lang="en-GB"/>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defRPr>
            </a:lvl1pPr>
          </a:lstStyle>
          <a:p>
            <a:pPr>
              <a:defRPr/>
            </a:pPr>
            <a:fld id="{27958043-D69D-4B56-8324-B9C6C411AD2F}" type="datetimeFigureOut">
              <a:rPr lang="en-GB"/>
              <a:pPr>
                <a:defRPr/>
              </a:pPr>
              <a:t>15/08/2012</a:t>
            </a:fld>
            <a:endParaRPr lang="en-GB"/>
          </a:p>
        </p:txBody>
      </p:sp>
    </p:spTree>
  </p:cSld>
  <p:clrMap bg1="lt1" tx1="dk1" bg2="lt2" tx2="dk2" accent1="accent1" accent2="accent2" accent3="accent3" accent4="accent4" accent5="accent5" accent6="accent6" hlink="hlink" folHlink="folHlink"/>
  <p:sldLayoutIdLst>
    <p:sldLayoutId id="2147483695" r:id="rId1"/>
    <p:sldLayoutId id="2147483694" r:id="rId2"/>
    <p:sldLayoutId id="2147483693" r:id="rId3"/>
    <p:sldLayoutId id="2147483692" r:id="rId4"/>
    <p:sldLayoutId id="2147483691" r:id="rId5"/>
    <p:sldLayoutId id="2147483690" r:id="rId6"/>
    <p:sldLayoutId id="2147483689" r:id="rId7"/>
    <p:sldLayoutId id="2147483688" r:id="rId8"/>
    <p:sldLayoutId id="2147483687" r:id="rId9"/>
    <p:sldLayoutId id="2147483686" r:id="rId10"/>
    <p:sldLayoutId id="2147483685"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FEB80A"/>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00ADDC"/>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738AC8"/>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539750" y="2276475"/>
            <a:ext cx="7543800" cy="2954338"/>
          </a:xfrm>
        </p:spPr>
        <p:txBody>
          <a:bodyPr wrap="square" numCol="1" anchorCtr="0" compatLnSpc="1">
            <a:prstTxWarp prst="textNoShape">
              <a:avLst/>
            </a:prstTxWarp>
          </a:bodyPr>
          <a:lstStyle/>
          <a:p>
            <a:pPr algn="ctr" eaLnBrk="1" hangingPunct="1">
              <a:defRPr/>
            </a:pPr>
            <a:r>
              <a:rPr lang="en-GB" sz="5400" b="1" smtClean="0">
                <a:solidFill>
                  <a:srgbClr val="00ADDC"/>
                </a:solidFill>
                <a:latin typeface="Tahoma" pitchFamily="34" charset="0"/>
                <a:cs typeface="Tahoma" pitchFamily="34" charset="0"/>
              </a:rPr>
              <a:t/>
            </a:r>
            <a:br>
              <a:rPr lang="en-GB" sz="5400" b="1" smtClean="0">
                <a:solidFill>
                  <a:srgbClr val="00ADDC"/>
                </a:solidFill>
                <a:latin typeface="Tahoma" pitchFamily="34" charset="0"/>
                <a:cs typeface="Tahoma" pitchFamily="34" charset="0"/>
              </a:rPr>
            </a:br>
            <a:r>
              <a:rPr lang="en-GB" sz="5400" b="1" smtClean="0">
                <a:solidFill>
                  <a:srgbClr val="00ADDC"/>
                </a:solidFill>
                <a:latin typeface="Tahoma" pitchFamily="34" charset="0"/>
                <a:cs typeface="Tahoma" pitchFamily="34" charset="0"/>
              </a:rPr>
              <a:t> </a:t>
            </a:r>
            <a:br>
              <a:rPr lang="en-GB" sz="5400" b="1" smtClean="0">
                <a:solidFill>
                  <a:srgbClr val="00ADDC"/>
                </a:solidFill>
                <a:latin typeface="Tahoma" pitchFamily="34" charset="0"/>
                <a:cs typeface="Tahoma" pitchFamily="34" charset="0"/>
              </a:rPr>
            </a:br>
            <a:r>
              <a:rPr lang="en-GB" sz="5400" b="1" smtClean="0">
                <a:solidFill>
                  <a:srgbClr val="00ADDC"/>
                </a:solidFill>
                <a:latin typeface="Tahoma" pitchFamily="34" charset="0"/>
                <a:cs typeface="Tahoma" pitchFamily="34" charset="0"/>
              </a:rPr>
              <a:t> Principios Básicos de la Biblia</a:t>
            </a:r>
            <a:br>
              <a:rPr lang="en-GB" sz="5400" b="1" smtClean="0">
                <a:solidFill>
                  <a:srgbClr val="00ADDC"/>
                </a:solidFill>
                <a:latin typeface="Tahoma" pitchFamily="34" charset="0"/>
                <a:cs typeface="Tahoma" pitchFamily="34" charset="0"/>
              </a:rPr>
            </a:br>
            <a:r>
              <a:rPr lang="en-GB" sz="5400" b="1" smtClean="0">
                <a:solidFill>
                  <a:srgbClr val="00ADDC"/>
                </a:solidFill>
                <a:latin typeface="Tahoma" pitchFamily="34" charset="0"/>
                <a:cs typeface="Tahoma" pitchFamily="34" charset="0"/>
              </a:rPr>
              <a:t>Estudio 9</a:t>
            </a:r>
            <a:r>
              <a:rPr lang="en-GB" sz="6000" b="1" smtClean="0">
                <a:solidFill>
                  <a:srgbClr val="942A85"/>
                </a:solidFill>
                <a:latin typeface="Tahoma" pitchFamily="34" charset="0"/>
                <a:cs typeface="Tahoma" pitchFamily="34" charset="0"/>
              </a:rPr>
              <a:t> </a:t>
            </a:r>
            <a:br>
              <a:rPr lang="en-GB" sz="6000" b="1" smtClean="0">
                <a:solidFill>
                  <a:srgbClr val="942A85"/>
                </a:solidFill>
                <a:latin typeface="Tahoma" pitchFamily="34" charset="0"/>
                <a:cs typeface="Tahoma" pitchFamily="34" charset="0"/>
              </a:rPr>
            </a:br>
            <a:r>
              <a:rPr lang="en-GB" sz="6000" b="1" smtClean="0">
                <a:solidFill>
                  <a:srgbClr val="942A85"/>
                </a:solidFill>
                <a:latin typeface="Tahoma" pitchFamily="34" charset="0"/>
                <a:cs typeface="Tahoma" pitchFamily="34" charset="0"/>
              </a:rPr>
              <a:t> </a:t>
            </a:r>
            <a:r>
              <a:rPr lang="en-GB" smtClean="0">
                <a:latin typeface="Tahoma" pitchFamily="34" charset="0"/>
                <a:cs typeface="Tahoma" pitchFamily="34" charset="0"/>
              </a:rPr>
              <a:t/>
            </a:r>
            <a:br>
              <a:rPr lang="en-GB" smtClean="0">
                <a:latin typeface="Tahoma" pitchFamily="34" charset="0"/>
                <a:cs typeface="Tahoma" pitchFamily="34" charset="0"/>
              </a:rPr>
            </a:br>
            <a:r>
              <a:rPr lang="en-GB" smtClean="0">
                <a:latin typeface="Tahoma" pitchFamily="34" charset="0"/>
                <a:cs typeface="Tahoma" pitchFamily="34" charset="0"/>
              </a:rPr>
              <a:t> </a:t>
            </a:r>
            <a:r>
              <a:rPr lang="en-GB" sz="6000" b="1" smtClean="0">
                <a:solidFill>
                  <a:srgbClr val="942A85"/>
                </a:solidFill>
                <a:latin typeface="Tahoma" pitchFamily="34" charset="0"/>
                <a:cs typeface="Tahoma" pitchFamily="34" charset="0"/>
              </a:rPr>
              <a:t>La Obra de Jesús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wrap="square" numCol="1" anchorCtr="0" compatLnSpc="1">
            <a:prstTxWarp prst="textNoShape">
              <a:avLst/>
            </a:prstTxWarp>
          </a:bodyPr>
          <a:lstStyle/>
          <a:p>
            <a:pPr algn="ctr" eaLnBrk="1" hangingPunct="1"/>
            <a:r>
              <a:rPr lang="en-GB" sz="3200" b="1" smtClean="0">
                <a:solidFill>
                  <a:srgbClr val="00ADDC"/>
                </a:solidFill>
                <a:latin typeface="Tahoma" pitchFamily="34" charset="0"/>
                <a:cs typeface="Tahoma" pitchFamily="34" charset="0"/>
              </a:rPr>
              <a:t>Colosenses 2</a:t>
            </a:r>
          </a:p>
        </p:txBody>
      </p:sp>
      <p:sp>
        <p:nvSpPr>
          <p:cNvPr id="3"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Por medio de su muerte, Cristo anuló “el acta de los decretos que había contra nosotros, que nos era contraria [por nuestra incapacidad para cumplir la Ley plenamente] y clavándola en la cruz ... Por tanto, nadie os juzgue en comida o en bebida, o en cuanto a días de fiesta, luna nueva o días de reposo, todo lo cual es sombra de lo que ha de venir; pero la realidad se halla en Cristo" (Col. 2:14-17 NVI).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Todo Alimento es Limpio</a:t>
            </a:r>
          </a:p>
        </p:txBody>
      </p:sp>
      <p:sp>
        <p:nvSpPr>
          <p:cNvPr id="3"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Nada que coma un hombre puede contaminarlo espiritualmente; lo que sale del corazón es lo que lo contamina (Marcos 7:15-23). “Con esto Jesús declaraba  ‘limpios’ todos los alimentos" (Marcos 7:19 NVI). A Pedro se le enseñó la misma lección (Hechos 10:14,15), y también a Pablo: “Yo sé, y confío en el Señor Jesús, que nada es inmundo en sí mismo" (Rom. 14:14).</a:t>
            </a:r>
          </a:p>
          <a:p>
            <a:pPr eaLnBrk="1" hangingPunct="1">
              <a:buClr>
                <a:srgbClr val="750B3D"/>
              </a:buClr>
              <a:buSzPct val="80000"/>
              <a:buFont typeface="Wingdings" pitchFamily="2" charset="2"/>
              <a:buChar char="v"/>
            </a:pPr>
            <a:r>
              <a:rPr lang="en-GB" smtClean="0">
                <a:latin typeface="Arial" charset="0"/>
                <a:cs typeface="Arial" charset="0"/>
              </a:rPr>
              <a:t>Nuestra actitud con el alimento “no nos hace más aceptos ante Dios" (1 Cor. 8:8). </a:t>
            </a:r>
          </a:p>
          <a:p>
            <a:pPr eaLnBrk="1" hangingPunct="1">
              <a:buClr>
                <a:srgbClr val="750B3D"/>
              </a:buClr>
              <a:buSzPct val="80000"/>
              <a:buFont typeface="Wingdings" pitchFamily="2" charset="2"/>
              <a:buChar char="v"/>
            </a:pPr>
            <a:r>
              <a:rPr lang="en-GB" smtClean="0">
                <a:latin typeface="Arial" charset="0"/>
                <a:cs typeface="Arial" charset="0"/>
              </a:rPr>
              <a:t>Cristianos apóstatas querían enseñar a los hombres a “abstenerse de alimentos que Dios creó para que con acción de gracias participemos de ellos los creyentes y los que han conocido la verdad" (1 Tim. 4:3).</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9.5  El Día de Reposo</a:t>
            </a:r>
            <a:br>
              <a:rPr lang="en-GB" sz="3600" b="1" smtClean="0">
                <a:solidFill>
                  <a:srgbClr val="00ADDC"/>
                </a:solidFill>
                <a:latin typeface="Tahoma" pitchFamily="34" charset="0"/>
                <a:cs typeface="Tahoma" pitchFamily="34" charset="0"/>
              </a:rPr>
            </a:br>
            <a:endParaRPr lang="en-GB" sz="3600" b="1" smtClean="0">
              <a:solidFill>
                <a:srgbClr val="00ADDC"/>
              </a:solidFill>
              <a:latin typeface="Tahoma" pitchFamily="34" charset="0"/>
              <a:cs typeface="Tahoma" pitchFamily="34" charset="0"/>
            </a:endParaRPr>
          </a:p>
        </p:txBody>
      </p:sp>
      <p:pic>
        <p:nvPicPr>
          <p:cNvPr id="34818" name="Content Placeholder 3" descr="DSC00063.JPG"/>
          <p:cNvPicPr>
            <a:picLocks noGrp="1" noChangeAspect="1"/>
          </p:cNvPicPr>
          <p:nvPr>
            <p:ph idx="1"/>
          </p:nvPr>
        </p:nvPicPr>
        <p:blipFill>
          <a:blip r:embed="rId3" cstate="print"/>
          <a:srcRect/>
          <a:stretch>
            <a:fillRect/>
          </a:stretch>
        </p:blipFill>
        <p:spPr>
          <a:xfrm>
            <a:off x="2466975" y="1600200"/>
            <a:ext cx="3600450" cy="48006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775"/>
            <a:ext cx="7620000" cy="1143000"/>
          </a:xfrm>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El Día de Reposo: Una Señal Entre Dios e Israel </a:t>
            </a:r>
          </a:p>
        </p:txBody>
      </p:sp>
      <p:sp>
        <p:nvSpPr>
          <p:cNvPr id="16387" name="Content Placeholder 2"/>
          <p:cNvSpPr>
            <a:spLocks noGrp="1"/>
          </p:cNvSpPr>
          <p:nvPr>
            <p:ph idx="1"/>
          </p:nvPr>
        </p:nvSpPr>
        <p:spPr>
          <a:xfrm>
            <a:off x="457200" y="2012950"/>
            <a:ext cx="7620000" cy="4800600"/>
          </a:xfrm>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El Día de Reposo era específicamente una“señal entre mí [Dios] y ellos [Israel], para que supiesen que yo soy Jehová que los santifico" (Eze. 20:12). Como tal, nunca tuvo el propósito de que fuera obligatorio para los gentiles [los no judíos]. “... Yahvéh os dio [no a todo el género humano] el Día de Reposo” (Ex. 16:29); “... Y tú [Dios] les ordenaste [a Israel] el Día de Reposo santo para ti” (Neh. 9:14). </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El Día de Reposo Terminó</a:t>
            </a:r>
          </a:p>
        </p:txBody>
      </p:sp>
      <p:sp>
        <p:nvSpPr>
          <p:cNvPr id="17411"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A los cristianos que volvían a guardar partes de la Ley Mosaica, por ej., el Día de Reposo, Pablo los describía diciendo que volvían “a los débiles y pobres principios elementales, a los cuales os queréis volver a esclavizar. Guardáis los días [por ej., el Día de Reposo], y los meses, y los tiempos y los años [es decir, los festivales judíos]. Temo por vosotros, que yo haya trabajado en vano por vosotros" (Gal. 4:9-11).</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El Día de Reposo y la Salvación</a:t>
            </a:r>
          </a:p>
        </p:txBody>
      </p:sp>
      <p:sp>
        <p:nvSpPr>
          <p:cNvPr id="18435"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Observar el Día de Reposo no tiene relación con la salvación: “Uno hace diferencia entre día y día [es decir, en importancia espiritual]; otro juzga iguales todos los días. Cada uno esté plenamente convencido en su propia mente. El que hace caso del día, lo hace para el Señor; y el que no hace caso del día, no lo hace para el Señor" (Rom. 14:5,6).</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274638"/>
            <a:ext cx="8291513" cy="1641475"/>
          </a:xfrm>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No Hay Distinción Entre los Diez Mandamientos y la “Ley de Moisés” </a:t>
            </a:r>
            <a:br>
              <a:rPr lang="en-GB" sz="3600" b="1" smtClean="0">
                <a:solidFill>
                  <a:srgbClr val="00ADDC"/>
                </a:solidFill>
                <a:latin typeface="Tahoma" pitchFamily="34" charset="0"/>
                <a:cs typeface="Tahoma" pitchFamily="34" charset="0"/>
              </a:rPr>
            </a:br>
            <a:endParaRPr lang="en-GB" sz="3600" b="1" smtClean="0">
              <a:solidFill>
                <a:srgbClr val="00ADDC"/>
              </a:solidFill>
              <a:latin typeface="Tahoma" pitchFamily="34" charset="0"/>
              <a:cs typeface="Tahoma" pitchFamily="34" charset="0"/>
            </a:endParaRPr>
          </a:p>
        </p:txBody>
      </p:sp>
      <p:sp>
        <p:nvSpPr>
          <p:cNvPr id="3" name="Content Placeholder 2"/>
          <p:cNvSpPr>
            <a:spLocks noGrp="1"/>
          </p:cNvSpPr>
          <p:nvPr>
            <p:ph idx="1"/>
          </p:nvPr>
        </p:nvSpPr>
        <p:spPr>
          <a:xfrm>
            <a:off x="179388" y="2276475"/>
            <a:ext cx="8229600" cy="3816350"/>
          </a:xfrm>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Los Diez Mandamientos, incluyendo el referente al Día de Reposo, eran parte del Antiguo Pacto, el cual fue quitado por Cristo: Dios “os anunció su pacto [a Israel], el cual os mandó [a Israel] poner por obra; los Diez Mandamientos, y los escribió en dos tablas de piedra" (Deut. 4:13). </a:t>
            </a:r>
          </a:p>
          <a:p>
            <a:pPr eaLnBrk="1" hangingPunct="1">
              <a:buClr>
                <a:srgbClr val="750B3D"/>
              </a:buClr>
              <a:buSzPct val="80000"/>
              <a:buFont typeface="Wingdings" pitchFamily="2" charset="2"/>
              <a:buChar char="v"/>
            </a:pPr>
            <a:r>
              <a:rPr lang="en-GB" smtClean="0">
                <a:latin typeface="Arial" charset="0"/>
                <a:cs typeface="Arial" charset="0"/>
              </a:rPr>
              <a:t>Dios “escribió en tablas las palabras del pacto, los Diez Mandamientos" (Ex. 34:28).  </a:t>
            </a:r>
          </a:p>
          <a:p>
            <a:pPr eaLnBrk="1" hangingPunct="1">
              <a:buClr>
                <a:srgbClr val="750B3D"/>
              </a:buClr>
              <a:buSzPct val="80000"/>
              <a:buFont typeface="Wingdings" pitchFamily="2" charset="2"/>
              <a:buChar char="v"/>
            </a:pPr>
            <a:r>
              <a:rPr lang="en-GB" smtClean="0">
                <a:latin typeface="Arial" charset="0"/>
                <a:cs typeface="Arial" charset="0"/>
              </a:rPr>
              <a:t>Heb. 9:4 habla de “las tablas del pacto”. Los Diez Mandamientos fueron escritos en tablas de piedra, los que constituyen “el [antiguo] pacto".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El Antiguo Pacto reemplazado por el Nuevo Pacto</a:t>
            </a:r>
          </a:p>
        </p:txBody>
      </p:sp>
      <p:sp>
        <p:nvSpPr>
          <p:cNvPr id="3" name="Content Placeholder 2"/>
          <p:cNvSpPr>
            <a:spLocks noGrp="1"/>
          </p:cNvSpPr>
          <p:nvPr>
            <p:ph idx="1"/>
          </p:nvPr>
        </p:nvSpPr>
        <p:spPr>
          <a:xfrm>
            <a:off x="457200" y="1960563"/>
            <a:ext cx="7620000" cy="4132262"/>
          </a:xfrm>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Pablo habla de estar “libres de la ley... el antiguo mandamiento escrito" (Rom. 7:6 NVI)</a:t>
            </a:r>
          </a:p>
          <a:p>
            <a:pPr eaLnBrk="1" hangingPunct="1">
              <a:buClr>
                <a:srgbClr val="750B3D"/>
              </a:buClr>
              <a:buSzPct val="80000"/>
              <a:buFont typeface="Wingdings" pitchFamily="2" charset="2"/>
              <a:buChar char="v"/>
            </a:pPr>
            <a:r>
              <a:rPr lang="en-GB" smtClean="0">
                <a:latin typeface="Arial" charset="0"/>
                <a:cs typeface="Arial" charset="0"/>
              </a:rPr>
              <a:t>“He aquí vienen días, dice el Señor, en que estableceré con la casa de Israel y con la casa de Judá un nuevo pacto; no como el pacto que hice con sus padres… Por lo cual, éste es el pacto que haré con la casa de Israel después de aquellos días, dice el Señor: pondré mis leyes en la mente de ellos, y sobre su corazón las escribiré… Cuando dice: Nuevo pacto, ha dado por viejo al primero; y lo que se da por viejo y se envejece, cerca está de desaparecer (Hebreos 8:8-13.</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GB" sz="3600" b="1" smtClean="0">
                <a:solidFill>
                  <a:srgbClr val="00ADDC"/>
                </a:solidFill>
                <a:latin typeface="Tahoma" pitchFamily="34" charset="0"/>
                <a:cs typeface="Tahoma" pitchFamily="34" charset="0"/>
              </a:rPr>
              <a:t>Los Otros Nueve Mandamientos se Repiten en el Nuevo Testamento</a:t>
            </a:r>
          </a:p>
        </p:txBody>
      </p:sp>
      <p:sp>
        <p:nvSpPr>
          <p:cNvPr id="3"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 1°. - Efe. 4:6; 1 Juan 5:21; Mateo 4:10</a:t>
            </a:r>
          </a:p>
          <a:p>
            <a:pPr eaLnBrk="1" hangingPunct="1">
              <a:buClr>
                <a:srgbClr val="750B3D"/>
              </a:buClr>
              <a:buSzPct val="80000"/>
              <a:buFont typeface="Wingdings" pitchFamily="2" charset="2"/>
              <a:buChar char="v"/>
            </a:pPr>
            <a:r>
              <a:rPr lang="en-GB" smtClean="0">
                <a:latin typeface="Arial" charset="0"/>
                <a:cs typeface="Arial" charset="0"/>
              </a:rPr>
              <a:t> 2°. - 1 Cor. 10:14; Rom. 1:25</a:t>
            </a:r>
          </a:p>
          <a:p>
            <a:pPr eaLnBrk="1" hangingPunct="1">
              <a:buClr>
                <a:srgbClr val="750B3D"/>
              </a:buClr>
              <a:buSzPct val="80000"/>
              <a:buFont typeface="Wingdings" pitchFamily="2" charset="2"/>
              <a:buChar char="v"/>
            </a:pPr>
            <a:r>
              <a:rPr lang="en-GB" smtClean="0">
                <a:latin typeface="Arial" charset="0"/>
                <a:cs typeface="Arial" charset="0"/>
              </a:rPr>
              <a:t> 3°. – Sant. 5:12; Mateo 5:34,35</a:t>
            </a:r>
          </a:p>
          <a:p>
            <a:pPr eaLnBrk="1" hangingPunct="1">
              <a:buClr>
                <a:srgbClr val="750B3D"/>
              </a:buClr>
              <a:buSzPct val="80000"/>
              <a:buFont typeface="Wingdings" pitchFamily="2" charset="2"/>
              <a:buChar char="v"/>
            </a:pPr>
            <a:r>
              <a:rPr lang="en-GB" smtClean="0">
                <a:latin typeface="Arial" charset="0"/>
                <a:cs typeface="Arial" charset="0"/>
              </a:rPr>
              <a:t> 4°.- EL DÍA DE RFEPOSO… NO SE REPITE</a:t>
            </a:r>
          </a:p>
          <a:p>
            <a:pPr eaLnBrk="1" hangingPunct="1">
              <a:buClr>
                <a:srgbClr val="750B3D"/>
              </a:buClr>
              <a:buSzPct val="80000"/>
              <a:buFont typeface="Wingdings" pitchFamily="2" charset="2"/>
              <a:buChar char="v"/>
            </a:pPr>
            <a:r>
              <a:rPr lang="en-GB" smtClean="0">
                <a:latin typeface="Arial" charset="0"/>
                <a:cs typeface="Arial" charset="0"/>
              </a:rPr>
              <a:t> 5°. - Efe. 6:1,2; Col. 3:20</a:t>
            </a:r>
          </a:p>
          <a:p>
            <a:pPr eaLnBrk="1" hangingPunct="1">
              <a:buClr>
                <a:srgbClr val="750B3D"/>
              </a:buClr>
              <a:buSzPct val="80000"/>
              <a:buFont typeface="Wingdings" pitchFamily="2" charset="2"/>
              <a:buChar char="v"/>
            </a:pPr>
            <a:r>
              <a:rPr lang="en-GB" smtClean="0">
                <a:latin typeface="Arial" charset="0"/>
                <a:cs typeface="Arial" charset="0"/>
              </a:rPr>
              <a:t> 6°. - 1 Juan 3:15; Mateo 5:21</a:t>
            </a:r>
          </a:p>
          <a:p>
            <a:pPr eaLnBrk="1" hangingPunct="1">
              <a:buClr>
                <a:srgbClr val="750B3D"/>
              </a:buClr>
              <a:buSzPct val="80000"/>
              <a:buFont typeface="Wingdings" pitchFamily="2" charset="2"/>
              <a:buChar char="v"/>
            </a:pPr>
            <a:r>
              <a:rPr lang="en-GB" smtClean="0">
                <a:latin typeface="Arial" charset="0"/>
                <a:cs typeface="Arial" charset="0"/>
              </a:rPr>
              <a:t> 7°. - Heb. 13:4; Mateo 5:27,28</a:t>
            </a:r>
          </a:p>
          <a:p>
            <a:pPr eaLnBrk="1" hangingPunct="1">
              <a:buClr>
                <a:srgbClr val="750B3D"/>
              </a:buClr>
              <a:buSzPct val="80000"/>
              <a:buFont typeface="Wingdings" pitchFamily="2" charset="2"/>
              <a:buChar char="v"/>
            </a:pPr>
            <a:r>
              <a:rPr lang="en-GB" smtClean="0">
                <a:latin typeface="Arial" charset="0"/>
                <a:cs typeface="Arial" charset="0"/>
              </a:rPr>
              <a:t> 8°. - Rom. 2:21; Efe. 4:28</a:t>
            </a:r>
          </a:p>
          <a:p>
            <a:pPr eaLnBrk="1" hangingPunct="1">
              <a:buClr>
                <a:srgbClr val="750B3D"/>
              </a:buClr>
              <a:buSzPct val="80000"/>
              <a:buFont typeface="Wingdings" pitchFamily="2" charset="2"/>
              <a:buChar char="v"/>
            </a:pPr>
            <a:r>
              <a:rPr lang="en-GB" smtClean="0">
                <a:latin typeface="Arial" charset="0"/>
                <a:cs typeface="Arial" charset="0"/>
              </a:rPr>
              <a:t> 9°. - Col. 3:9; Efe. 4:25; 2 Tim. 3:3</a:t>
            </a:r>
          </a:p>
          <a:p>
            <a:pPr eaLnBrk="1" hangingPunct="1">
              <a:buClr>
                <a:srgbClr val="750B3D"/>
              </a:buClr>
              <a:buSzPct val="80000"/>
              <a:buFont typeface="Wingdings" pitchFamily="2" charset="2"/>
              <a:buChar char="v"/>
            </a:pPr>
            <a:r>
              <a:rPr lang="en-GB" smtClean="0">
                <a:latin typeface="Arial" charset="0"/>
                <a:cs typeface="Arial" charset="0"/>
              </a:rPr>
              <a:t> 10°. - Efe. 5:3; Col. 3:5.</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305800" cy="3732213"/>
          </a:xfrm>
        </p:spPr>
        <p:txBody>
          <a:bodyPr>
            <a:normAutofit/>
          </a:bodyPr>
          <a:lstStyle/>
          <a:p>
            <a:pPr eaLnBrk="1" hangingPunct="1">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305800" cy="3732213"/>
          </a:xfrm>
        </p:spPr>
        <p:txBody>
          <a:bodyPr>
            <a:normAutofit/>
          </a:bodyPr>
          <a:lstStyle/>
          <a:p>
            <a:pPr eaLnBrk="1" hangingPunct="1">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68313" y="0"/>
            <a:ext cx="7620000" cy="1052513"/>
          </a:xfrm>
        </p:spPr>
        <p:txBody>
          <a:bodyPr wrap="square" numCol="1" anchorCtr="0" compatLnSpc="1">
            <a:prstTxWarp prst="textNoShape">
              <a:avLst/>
            </a:prstTxWarp>
            <a:normAutofit/>
          </a:bodyPr>
          <a:lstStyle/>
          <a:p>
            <a:pPr algn="ctr" eaLnBrk="1" hangingPunct="1"/>
            <a:r>
              <a:rPr lang="en-GB" smtClean="0"/>
              <a:t>Estudio 9: Preguntas</a:t>
            </a:r>
            <a:endParaRPr lang="en-GB" smtClean="0">
              <a:latin typeface="Tahoma" pitchFamily="34" charset="0"/>
              <a:cs typeface="Tahoma" pitchFamily="34" charset="0"/>
            </a:endParaRPr>
          </a:p>
        </p:txBody>
      </p:sp>
      <p:sp>
        <p:nvSpPr>
          <p:cNvPr id="3" name="Content Placeholder 2"/>
          <p:cNvSpPr>
            <a:spLocks noGrp="1"/>
          </p:cNvSpPr>
          <p:nvPr>
            <p:ph sz="half" idx="1"/>
          </p:nvPr>
        </p:nvSpPr>
        <p:spPr>
          <a:xfrm>
            <a:off x="539750" y="1052513"/>
            <a:ext cx="3657600" cy="4591050"/>
          </a:xfrm>
        </p:spPr>
        <p:txBody>
          <a:bodyPr>
            <a:noAutofit/>
          </a:bodyPr>
          <a:lstStyle/>
          <a:p>
            <a:pPr eaLnBrk="1" hangingPunct="1">
              <a:buClr>
                <a:srgbClr val="750B3D"/>
              </a:buClr>
              <a:buSzPct val="80000"/>
              <a:buFont typeface="Wingdings" pitchFamily="2" charset="2"/>
              <a:buChar char="v"/>
            </a:pPr>
            <a:r>
              <a:rPr lang="en-GB" sz="1400" smtClean="0">
                <a:latin typeface="Arial" charset="0"/>
                <a:cs typeface="Arial" charset="0"/>
              </a:rPr>
              <a:t>1. ¿Por qué se requería para nuestra salvación la muerte de Jesús en vez de la de cualquier otro hombre?</a:t>
            </a:r>
          </a:p>
          <a:p>
            <a:pPr eaLnBrk="1" hangingPunct="1">
              <a:buClr>
                <a:srgbClr val="750B3D"/>
              </a:buClr>
              <a:buSzPct val="80000"/>
              <a:buFont typeface="Wingdings" pitchFamily="2" charset="2"/>
              <a:buChar char="v"/>
            </a:pPr>
            <a:endParaRPr lang="en-GB" sz="1400" smtClean="0">
              <a:latin typeface="Arial" charset="0"/>
              <a:cs typeface="Arial" charset="0"/>
            </a:endParaRPr>
          </a:p>
          <a:p>
            <a:pPr eaLnBrk="1" hangingPunct="1">
              <a:buClr>
                <a:srgbClr val="750B3D"/>
              </a:buClr>
              <a:buSzPct val="80000"/>
              <a:buFont typeface="Wingdings" pitchFamily="2" charset="2"/>
              <a:buChar char="v"/>
            </a:pPr>
            <a:r>
              <a:rPr lang="en-GB" sz="1400" smtClean="0">
                <a:latin typeface="Arial" charset="0"/>
                <a:cs typeface="Arial" charset="0"/>
              </a:rPr>
              <a:t>2. ¿Por qué los sacrificios de animales de la Ley de Moisés no eran suficiente para quitar el pecado?</a:t>
            </a:r>
          </a:p>
          <a:p>
            <a:pPr eaLnBrk="1" hangingPunct="1">
              <a:buClr>
                <a:srgbClr val="750B3D"/>
              </a:buClr>
              <a:buSzPct val="80000"/>
              <a:buFont typeface="Wingdings" pitchFamily="2" charset="2"/>
              <a:buChar char="v"/>
            </a:pPr>
            <a:endParaRPr lang="en-GB" sz="1400" smtClean="0">
              <a:latin typeface="Arial" charset="0"/>
              <a:cs typeface="Arial" charset="0"/>
            </a:endParaRPr>
          </a:p>
          <a:p>
            <a:pPr eaLnBrk="1" hangingPunct="1">
              <a:buClr>
                <a:srgbClr val="750B3D"/>
              </a:buClr>
              <a:buSzPct val="80000"/>
              <a:buFont typeface="Wingdings" pitchFamily="2" charset="2"/>
              <a:buChar char="v"/>
            </a:pPr>
            <a:r>
              <a:rPr lang="en-GB" sz="1400" smtClean="0">
                <a:latin typeface="Arial" charset="0"/>
                <a:cs typeface="Arial" charset="0"/>
              </a:rPr>
              <a:t>3.¿Era Jesús nuestro representante o nuestro sustituto cuando murió?</a:t>
            </a:r>
          </a:p>
          <a:p>
            <a:pPr eaLnBrk="1" hangingPunct="1">
              <a:buClr>
                <a:srgbClr val="750B3D"/>
              </a:buClr>
              <a:buSzPct val="80000"/>
              <a:buFont typeface="Wingdings" pitchFamily="2" charset="2"/>
              <a:buChar char="v"/>
            </a:pPr>
            <a:endParaRPr lang="en-GB" sz="1400" smtClean="0">
              <a:latin typeface="Arial" charset="0"/>
              <a:cs typeface="Arial" charset="0"/>
            </a:endParaRPr>
          </a:p>
          <a:p>
            <a:pPr eaLnBrk="1" hangingPunct="1">
              <a:buClr>
                <a:srgbClr val="750B3D"/>
              </a:buClr>
              <a:buSzPct val="80000"/>
              <a:buFont typeface="Wingdings" pitchFamily="2" charset="2"/>
              <a:buChar char="v"/>
            </a:pPr>
            <a:r>
              <a:rPr lang="en-GB" sz="1400" smtClean="0">
                <a:latin typeface="Arial" charset="0"/>
                <a:cs typeface="Arial" charset="0"/>
              </a:rPr>
              <a:t>4. ¿Cuál de las siguientes declaraciones es verdadera?</a:t>
            </a:r>
          </a:p>
          <a:p>
            <a:pPr lvl="1" eaLnBrk="1" hangingPunct="1">
              <a:lnSpc>
                <a:spcPct val="85000"/>
              </a:lnSpc>
            </a:pPr>
            <a:r>
              <a:rPr lang="en-GB" sz="1600" smtClean="0"/>
              <a:t>Cristo murió en vez de nosotros</a:t>
            </a:r>
          </a:p>
          <a:p>
            <a:pPr lvl="1" eaLnBrk="1" hangingPunct="1">
              <a:lnSpc>
                <a:spcPct val="85000"/>
              </a:lnSpc>
            </a:pPr>
            <a:r>
              <a:rPr lang="en-GB" sz="1600" smtClean="0"/>
              <a:t>Cristo nos representó, a fin de que Dios pueda perdonarnos por amor a él</a:t>
            </a:r>
          </a:p>
          <a:p>
            <a:pPr lvl="1" eaLnBrk="1" hangingPunct="1">
              <a:lnSpc>
                <a:spcPct val="85000"/>
              </a:lnSpc>
            </a:pPr>
            <a:r>
              <a:rPr lang="en-GB" sz="1600" smtClean="0"/>
              <a:t>Cristo era semejante a nosotros, pero no nos representa</a:t>
            </a:r>
          </a:p>
          <a:p>
            <a:pPr lvl="1" eaLnBrk="1" hangingPunct="1">
              <a:lnSpc>
                <a:spcPct val="85000"/>
              </a:lnSpc>
            </a:pPr>
            <a:r>
              <a:rPr lang="en-GB" sz="1600" smtClean="0"/>
              <a:t>La muerte de Cristo significó que Dios ya no tendrá más a ningún ser humano como culpable por pecar.</a:t>
            </a:r>
            <a:endParaRPr lang="en-GB" sz="1400" smtClean="0">
              <a:latin typeface="Arial" charset="0"/>
              <a:cs typeface="Arial" charset="0"/>
            </a:endParaRPr>
          </a:p>
        </p:txBody>
      </p:sp>
      <p:sp>
        <p:nvSpPr>
          <p:cNvPr id="4" name="Content Placeholder 3"/>
          <p:cNvSpPr>
            <a:spLocks noGrp="1"/>
          </p:cNvSpPr>
          <p:nvPr>
            <p:ph sz="half" idx="2"/>
          </p:nvPr>
        </p:nvSpPr>
        <p:spPr>
          <a:xfrm>
            <a:off x="4427538" y="1052513"/>
            <a:ext cx="3657600" cy="4591050"/>
          </a:xfrm>
        </p:spPr>
        <p:txBody>
          <a:bodyPr>
            <a:noAutofit/>
          </a:bodyPr>
          <a:lstStyle/>
          <a:p>
            <a:pPr eaLnBrk="1" hangingPunct="1">
              <a:buClr>
                <a:srgbClr val="750B3D"/>
              </a:buClr>
              <a:buSzPct val="80000"/>
              <a:buFont typeface="Wingdings" pitchFamily="2" charset="2"/>
              <a:buChar char="v"/>
            </a:pPr>
            <a:r>
              <a:rPr lang="en-GB" sz="1600" smtClean="0">
                <a:latin typeface="Arial" charset="0"/>
                <a:cs typeface="Arial" charset="0"/>
              </a:rPr>
              <a:t>5. ¿Cómo podemos beneficiarnos por la muerte y resurrección de Jesús?</a:t>
            </a:r>
          </a:p>
          <a:p>
            <a:pPr eaLnBrk="1" hangingPunct="1">
              <a:buClr>
                <a:srgbClr val="750B3D"/>
              </a:buClr>
              <a:buSzPct val="80000"/>
              <a:buFont typeface="Arial" charset="0"/>
              <a:buNone/>
            </a:pPr>
            <a:endParaRPr lang="en-GB" sz="1600" smtClean="0">
              <a:latin typeface="Arial" charset="0"/>
              <a:cs typeface="Arial" charset="0"/>
            </a:endParaRPr>
          </a:p>
          <a:p>
            <a:pPr eaLnBrk="1" hangingPunct="1">
              <a:buClr>
                <a:srgbClr val="750B3D"/>
              </a:buClr>
              <a:buSzPct val="80000"/>
              <a:buFont typeface="Wingdings" pitchFamily="2" charset="2"/>
              <a:buChar char="v"/>
            </a:pPr>
            <a:r>
              <a:rPr lang="en-GB" sz="1600" smtClean="0">
                <a:latin typeface="Arial" charset="0"/>
                <a:cs typeface="Arial" charset="0"/>
              </a:rPr>
              <a:t>6. Cuando Cristo murió en la cruz, </a:t>
            </a:r>
          </a:p>
          <a:p>
            <a:pPr lvl="1" eaLnBrk="1" hangingPunct="1">
              <a:lnSpc>
                <a:spcPct val="85000"/>
              </a:lnSpc>
            </a:pPr>
            <a:r>
              <a:rPr lang="en-GB" sz="1600" smtClean="0"/>
              <a:t>¿Puso término a los mandamientos más pequeños de la Ley de Moisés, pero no a los Diez Mandamientos?</a:t>
            </a:r>
          </a:p>
          <a:p>
            <a:pPr lvl="1" eaLnBrk="1" hangingPunct="1">
              <a:lnSpc>
                <a:spcPct val="85000"/>
              </a:lnSpc>
            </a:pPr>
            <a:r>
              <a:rPr lang="en-GB" sz="1600" smtClean="0"/>
              <a:t>¿Puso término a toda la Ley de Moisés, incluyendo los Diez Mandamientos?</a:t>
            </a:r>
          </a:p>
          <a:p>
            <a:pPr lvl="1" eaLnBrk="1" hangingPunct="1">
              <a:lnSpc>
                <a:spcPct val="85000"/>
              </a:lnSpc>
            </a:pPr>
            <a:r>
              <a:rPr lang="en-GB" sz="1600" smtClean="0"/>
              <a:t>¿Puso término a la Ley de Moisés, excepto a las fiestas judías?</a:t>
            </a:r>
          </a:p>
          <a:p>
            <a:pPr lvl="1" eaLnBrk="1" hangingPunct="1">
              <a:lnSpc>
                <a:spcPct val="85000"/>
              </a:lnSpc>
            </a:pPr>
            <a:r>
              <a:rPr lang="en-GB" sz="1600" smtClean="0"/>
              <a:t>¿No tuvo ningún efecto sobre la posición de la Ley de Moisés?</a:t>
            </a:r>
          </a:p>
          <a:p>
            <a:pPr lvl="1" eaLnBrk="1" hangingPunct="1"/>
            <a:endParaRPr lang="en-GB" sz="1600" smtClean="0"/>
          </a:p>
          <a:p>
            <a:pPr eaLnBrk="1" hangingPunct="1">
              <a:buClr>
                <a:srgbClr val="750B3D"/>
              </a:buClr>
              <a:buSzPct val="80000"/>
              <a:buFont typeface="Wingdings" pitchFamily="2" charset="2"/>
              <a:buChar char="v"/>
            </a:pPr>
            <a:r>
              <a:rPr lang="en-GB" sz="1600" smtClean="0">
                <a:latin typeface="Arial" charset="0"/>
                <a:cs typeface="Arial" charset="0"/>
              </a:rPr>
              <a:t>7. ¿Debemos actualmente guardar el Día de Reposo a fin de ser salvos?</a:t>
            </a:r>
          </a:p>
          <a:p>
            <a:pPr eaLnBrk="1" hangingPunct="1">
              <a:buClr>
                <a:srgbClr val="750B3D"/>
              </a:buClr>
              <a:buSzPct val="80000"/>
              <a:buFont typeface="Wingdings" pitchFamily="2" charset="2"/>
              <a:buChar char="v"/>
            </a:pPr>
            <a:r>
              <a:rPr lang="en-GB" sz="1600" smtClean="0">
                <a:latin typeface="Arial" charset="0"/>
                <a:cs typeface="Arial" charset="0"/>
              </a:rPr>
              <a:t>8. Dé razones por su respuesta a la pregunta 7.</a:t>
            </a:r>
          </a:p>
          <a:p>
            <a:pPr eaLnBrk="1" hangingPunct="1">
              <a:buClr>
                <a:srgbClr val="750B3D"/>
              </a:buClr>
              <a:buSzPct val="80000"/>
              <a:buFont typeface="Wingdings" pitchFamily="2" charset="2"/>
              <a:buChar char="v"/>
            </a:pPr>
            <a:endParaRPr lang="en-GB" sz="1600" smtClean="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2"/>
          <p:cNvSpPr>
            <a:spLocks noGrp="1"/>
          </p:cNvSpPr>
          <p:nvPr>
            <p:ph idx="1"/>
          </p:nvPr>
        </p:nvSpPr>
        <p:spPr>
          <a:xfrm>
            <a:off x="288925" y="1652588"/>
            <a:ext cx="7954963" cy="4800600"/>
          </a:xfrm>
        </p:spPr>
        <p:txBody>
          <a:bodyPr/>
          <a:lstStyle/>
          <a:p>
            <a:pPr eaLnBrk="1" hangingPunct="1">
              <a:buClr>
                <a:srgbClr val="750B3D"/>
              </a:buClr>
              <a:buSzPct val="80000"/>
              <a:buFont typeface="Wingdings" pitchFamily="2" charset="2"/>
              <a:buChar char="v"/>
            </a:pPr>
            <a:r>
              <a:rPr lang="en-GB" smtClean="0">
                <a:latin typeface="Arial" charset="0"/>
                <a:cs typeface="Arial" charset="0"/>
              </a:rPr>
              <a:t>Fue “tentado en todo según nuestra semejanza, pero sin pecado" (Heb. 4:15). </a:t>
            </a:r>
          </a:p>
          <a:p>
            <a:pPr eaLnBrk="1" hangingPunct="1">
              <a:buClr>
                <a:srgbClr val="750B3D"/>
              </a:buClr>
              <a:buSzPct val="80000"/>
              <a:buFont typeface="Wingdings" pitchFamily="2" charset="2"/>
              <a:buChar char="v"/>
            </a:pPr>
            <a:r>
              <a:rPr lang="en-GB" smtClean="0">
                <a:latin typeface="Arial" charset="0"/>
                <a:cs typeface="Arial" charset="0"/>
              </a:rPr>
              <a:t>No conoció pecado". “No hay pecado en él" (2 Cor. 5:21; 1 Juan 3:5).</a:t>
            </a:r>
          </a:p>
          <a:p>
            <a:pPr eaLnBrk="1" hangingPunct="1">
              <a:buClr>
                <a:srgbClr val="750B3D"/>
              </a:buClr>
              <a:buSzPct val="80000"/>
              <a:buFont typeface="Wingdings" pitchFamily="2" charset="2"/>
              <a:buChar char="v"/>
            </a:pPr>
            <a:r>
              <a:rPr lang="en-GB" smtClean="0">
                <a:latin typeface="Arial" charset="0"/>
                <a:cs typeface="Arial" charset="0"/>
              </a:rPr>
              <a:t>“El cual no hizo pecado, ni se halló engaño en su boca" (1 Pedro 2:22).</a:t>
            </a:r>
          </a:p>
          <a:p>
            <a:pPr eaLnBrk="1" hangingPunct="1">
              <a:buClr>
                <a:srgbClr val="750B3D"/>
              </a:buClr>
              <a:buSzPct val="80000"/>
              <a:buFont typeface="Wingdings" pitchFamily="2" charset="2"/>
              <a:buChar char="v"/>
            </a:pPr>
            <a:r>
              <a:rPr lang="en-GB" smtClean="0">
                <a:latin typeface="Arial" charset="0"/>
                <a:cs typeface="Arial" charset="0"/>
              </a:rPr>
              <a:t>“Santo, inocente, sin mancha, apartado de los pecadores" </a:t>
            </a:r>
            <a:br>
              <a:rPr lang="en-GB" smtClean="0">
                <a:latin typeface="Arial" charset="0"/>
                <a:cs typeface="Arial" charset="0"/>
              </a:rPr>
            </a:br>
            <a:r>
              <a:rPr lang="en-GB" smtClean="0">
                <a:latin typeface="Arial" charset="0"/>
                <a:cs typeface="Arial" charset="0"/>
              </a:rPr>
              <a:t>(Heb. 7:26).</a:t>
            </a:r>
          </a:p>
          <a:p>
            <a:pPr eaLnBrk="1" hangingPunct="1">
              <a:buClr>
                <a:srgbClr val="750B3D"/>
              </a:buClr>
              <a:buSzPct val="80000"/>
              <a:buFont typeface="Wingdings" pitchFamily="2" charset="2"/>
              <a:buChar char="v"/>
            </a:pPr>
            <a:r>
              <a:rPr lang="en-GB" smtClean="0">
                <a:latin typeface="Arial" charset="0"/>
                <a:cs typeface="Arial" charset="0"/>
              </a:rPr>
              <a:t>Por lo tanto: </a:t>
            </a:r>
          </a:p>
          <a:p>
            <a:pPr eaLnBrk="1" hangingPunct="1">
              <a:buClr>
                <a:srgbClr val="750B3D"/>
              </a:buClr>
              <a:buSzPct val="80000"/>
              <a:buFont typeface="Wingdings" pitchFamily="2" charset="2"/>
              <a:buChar char="v"/>
            </a:pPr>
            <a:r>
              <a:rPr lang="en-GB" smtClean="0">
                <a:latin typeface="Arial" charset="0"/>
                <a:cs typeface="Arial" charset="0"/>
              </a:rPr>
              <a:t>Jesús era la manifestación de Dios en la carne (1Tim. 3:16); </a:t>
            </a:r>
          </a:p>
          <a:p>
            <a:pPr eaLnBrk="1" hangingPunct="1">
              <a:buClr>
                <a:srgbClr val="750B3D"/>
              </a:buClr>
              <a:buSzPct val="80000"/>
              <a:buFont typeface="Wingdings" pitchFamily="2" charset="2"/>
              <a:buChar char="v"/>
            </a:pPr>
            <a:r>
              <a:rPr lang="en-GB" smtClean="0">
                <a:latin typeface="Arial" charset="0"/>
                <a:cs typeface="Arial" charset="0"/>
              </a:rPr>
              <a:t>“La imagen del Dios invisible" (Col. 1:15). </a:t>
            </a:r>
          </a:p>
          <a:p>
            <a:pPr eaLnBrk="1" hangingPunct="1">
              <a:buClr>
                <a:srgbClr val="750B3D"/>
              </a:buClr>
              <a:buSzPct val="80000"/>
              <a:buFont typeface="Wingdings" pitchFamily="2" charset="2"/>
              <a:buChar char="v"/>
            </a:pPr>
            <a:r>
              <a:rPr lang="en-GB" smtClean="0">
                <a:latin typeface="Arial" charset="0"/>
                <a:cs typeface="Arial" charset="0"/>
              </a:rPr>
              <a:t>“El que me ha visto a Mí, ha visto al Padre" (Juan 14:9). </a:t>
            </a:r>
          </a:p>
        </p:txBody>
      </p:sp>
      <p:sp>
        <p:nvSpPr>
          <p:cNvPr id="18434" name="Title 1"/>
          <p:cNvSpPr txBox="1">
            <a:spLocks/>
          </p:cNvSpPr>
          <p:nvPr/>
        </p:nvSpPr>
        <p:spPr bwMode="auto">
          <a:xfrm>
            <a:off x="288925" y="773113"/>
            <a:ext cx="7620000" cy="1143000"/>
          </a:xfrm>
          <a:prstGeom prst="rect">
            <a:avLst/>
          </a:prstGeom>
          <a:noFill/>
          <a:ln w="9525">
            <a:noFill/>
            <a:miter lim="800000"/>
            <a:headEnd/>
            <a:tailEnd/>
          </a:ln>
        </p:spPr>
        <p:txBody>
          <a:bodyPr anchor="ctr"/>
          <a:lstStyle/>
          <a:p>
            <a:pPr algn="ctr"/>
            <a:r>
              <a:rPr lang="en-GB" sz="3600" b="1">
                <a:solidFill>
                  <a:srgbClr val="00ADDC"/>
                </a:solidFill>
                <a:latin typeface="Tahoma" pitchFamily="34" charset="0"/>
                <a:cs typeface="Tahoma" pitchFamily="34" charset="0"/>
              </a:rPr>
              <a:t>9.1  La Victoria de Jesús</a:t>
            </a:r>
          </a:p>
          <a:p>
            <a:pPr algn="ctr"/>
            <a:r>
              <a:rPr lang="en-GB" sz="3600" b="1">
                <a:solidFill>
                  <a:srgbClr val="00ADDC"/>
                </a:solidFill>
                <a:latin typeface="Tahoma" pitchFamily="34" charset="0"/>
                <a:cs typeface="Tahoma" pitchFamily="34" charset="0"/>
              </a:rPr>
              <a:t>Jesús Nunca Pecó</a:t>
            </a:r>
          </a:p>
          <a:p>
            <a:pPr algn="ctr"/>
            <a:endParaRPr lang="en-GB" sz="3600" b="1">
              <a:solidFill>
                <a:srgbClr val="00ADDC"/>
              </a:solidFill>
              <a:latin typeface="Tahoma" pitchFamily="34" charset="0"/>
              <a:cs typeface="Tahoma" pitchFamily="34" charset="0"/>
            </a:endParaRPr>
          </a:p>
          <a:p>
            <a:pPr algn="ctr"/>
            <a:endParaRPr lang="en-GB" sz="3600" b="1">
              <a:solidFill>
                <a:srgbClr val="00ADDC"/>
              </a:solidFill>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2"/>
          <p:cNvSpPr>
            <a:spLocks noGrp="1"/>
          </p:cNvSpPr>
          <p:nvPr>
            <p:ph idx="1"/>
          </p:nvPr>
        </p:nvSpPr>
        <p:spPr/>
        <p:txBody>
          <a:bodyPr/>
          <a:lstStyle/>
          <a:p>
            <a:pPr eaLnBrk="1" hangingPunct="1">
              <a:buClr>
                <a:srgbClr val="750B3D"/>
              </a:buClr>
              <a:buSzPct val="80000"/>
              <a:buFont typeface="Wingdings" pitchFamily="2" charset="2"/>
              <a:buChar char="v"/>
            </a:pPr>
            <a:r>
              <a:rPr lang="en-GB" smtClean="0">
                <a:latin typeface="Arial" charset="0"/>
                <a:cs typeface="Arial" charset="0"/>
              </a:rPr>
              <a:t>Jesús fue representante de nosotros, en todo “semejante a sus hermanos" (Heb. 2:17). “La muerte que él sufrió ... en beneficio de todos" (Heb. 2:9 NVI). Cuando cometemos un pecado, por ej., cuando estamos enojados, Dios puede perdonarnos si somos “en Cristo” (Efesios 4:32). Esto se debe a que Dios puede compararnos con Cristo, un hombre como nosotros que fue tentado para que pecara, por ej., a que se enojara, pero que venció toda tentación. Por lo tanto, Dios puede perdonar nuestro pecado – de la ira – debido a que somos en Cristo, cubiertos por su justicia. Que Cristo sea nuestro representante es, por lo tanto, el medio por el cual Dios puede mostrarnos su gracia, sosteniendo al mismo tiempo sus propios principios de justicia.</a:t>
            </a:r>
          </a:p>
          <a:p>
            <a:pPr eaLnBrk="1" hangingPunct="1">
              <a:buClr>
                <a:srgbClr val="750B3D"/>
              </a:buClr>
              <a:buSzPct val="80000"/>
              <a:buFont typeface="Wingdings" pitchFamily="2" charset="2"/>
              <a:buChar char="v"/>
            </a:pPr>
            <a:endParaRPr lang="en-GB" smtClean="0">
              <a:latin typeface="Arial" charset="0"/>
              <a:cs typeface="Arial" charset="0"/>
            </a:endParaRPr>
          </a:p>
        </p:txBody>
      </p:sp>
      <p:sp>
        <p:nvSpPr>
          <p:cNvPr id="4"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600" b="1" smtClean="0">
                <a:solidFill>
                  <a:srgbClr val="00ADDC"/>
                </a:solidFill>
                <a:latin typeface="Tahoma" pitchFamily="34" charset="0"/>
                <a:cs typeface="Tahoma" pitchFamily="34" charset="0"/>
              </a:rPr>
              <a:t>9.3  Jesús Como Nuestro Representante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600" b="1" smtClean="0">
                <a:solidFill>
                  <a:srgbClr val="00ADDC"/>
                </a:solidFill>
                <a:latin typeface="Tahoma" pitchFamily="34" charset="0"/>
                <a:cs typeface="Tahoma" pitchFamily="34" charset="0"/>
              </a:rPr>
              <a:t>Jesús No Fue Nuestro Sustituto</a:t>
            </a:r>
          </a:p>
        </p:txBody>
      </p:sp>
      <p:sp>
        <p:nvSpPr>
          <p:cNvPr id="22530" name="Content Placeholder 2"/>
          <p:cNvSpPr>
            <a:spLocks noGrp="1"/>
          </p:cNvSpPr>
          <p:nvPr>
            <p:ph idx="1"/>
          </p:nvPr>
        </p:nvSpPr>
        <p:spPr/>
        <p:txBody>
          <a:bodyPr/>
          <a:lstStyle/>
          <a:p>
            <a:pPr eaLnBrk="1" hangingPunct="1">
              <a:buClr>
                <a:srgbClr val="750B3D"/>
              </a:buClr>
              <a:buSzPct val="80000"/>
              <a:buFont typeface="Wingdings" pitchFamily="2" charset="2"/>
              <a:buChar char="v"/>
            </a:pPr>
            <a:r>
              <a:rPr lang="en-GB" smtClean="0">
                <a:latin typeface="Arial" charset="0"/>
                <a:cs typeface="Arial" charset="0"/>
              </a:rPr>
              <a:t>Si Cristo murió en vez de nosotros, entonces nosotros no deberíamos morir.</a:t>
            </a:r>
          </a:p>
          <a:p>
            <a:pPr eaLnBrk="1" hangingPunct="1">
              <a:buClr>
                <a:srgbClr val="750B3D"/>
              </a:buClr>
              <a:buSzPct val="80000"/>
              <a:buFont typeface="Wingdings" pitchFamily="2" charset="2"/>
              <a:buChar char="v"/>
            </a:pPr>
            <a:r>
              <a:rPr lang="en-GB" smtClean="0">
                <a:latin typeface="Arial" charset="0"/>
                <a:cs typeface="Arial" charset="0"/>
              </a:rPr>
              <a:t>La salvación es posible por medio de la muerte de Cristo Y por medio de la resurrección; no tan sólo por su muerte.  </a:t>
            </a:r>
          </a:p>
          <a:p>
            <a:pPr eaLnBrk="1" hangingPunct="1">
              <a:buClr>
                <a:srgbClr val="750B3D"/>
              </a:buClr>
              <a:buSzPct val="80000"/>
              <a:buFont typeface="Wingdings" pitchFamily="2" charset="2"/>
              <a:buChar char="v"/>
            </a:pPr>
            <a:r>
              <a:rPr lang="en-GB" smtClean="0">
                <a:latin typeface="Arial" charset="0"/>
                <a:cs typeface="Arial" charset="0"/>
              </a:rPr>
              <a:t>Cristo “murió por nosotros" una sola vez. La teoría de la sustitución significaría que él tenía que morir por cada uno de nosotros personalmente.</a:t>
            </a:r>
          </a:p>
          <a:p>
            <a:pPr eaLnBrk="1" hangingPunct="1">
              <a:buClr>
                <a:srgbClr val="750B3D"/>
              </a:buClr>
              <a:buSzPct val="80000"/>
              <a:buFont typeface="Wingdings" pitchFamily="2" charset="2"/>
              <a:buChar char="v"/>
            </a:pPr>
            <a:r>
              <a:rPr lang="en-GB" smtClean="0">
                <a:latin typeface="Arial" charset="0"/>
                <a:cs typeface="Arial" charset="0"/>
              </a:rPr>
              <a:t>“Cristo murió por [Griego huper] nosotros”; si Cristo hubiera muerto en vez de nosotros, se habría usado la palabra griega </a:t>
            </a:r>
            <a:r>
              <a:rPr lang="en-GB" i="1" smtClean="0">
                <a:latin typeface="Arial" charset="0"/>
                <a:cs typeface="Arial" charset="0"/>
              </a:rPr>
              <a:t>anti</a:t>
            </a:r>
            <a:r>
              <a:rPr lang="en-GB" smtClean="0">
                <a:latin typeface="Arial" charset="0"/>
                <a:cs typeface="Arial" charset="0"/>
              </a:rPr>
              <a:t>. Pero nunca se usa esta palabra en ningún pasaje bíblico donde diga que Cristo murió por nosotros.</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600" b="1" smtClean="0">
                <a:solidFill>
                  <a:srgbClr val="00ADDC"/>
                </a:solidFill>
                <a:latin typeface="Tahoma" pitchFamily="34" charset="0"/>
                <a:cs typeface="Tahoma" pitchFamily="34" charset="0"/>
              </a:rPr>
              <a:t>Otras Voces</a:t>
            </a:r>
          </a:p>
        </p:txBody>
      </p:sp>
      <p:sp>
        <p:nvSpPr>
          <p:cNvPr id="24578" name="Content Placeholder 2"/>
          <p:cNvSpPr>
            <a:spLocks noGrp="1"/>
          </p:cNvSpPr>
          <p:nvPr>
            <p:ph idx="1"/>
          </p:nvPr>
        </p:nvSpPr>
        <p:spPr/>
        <p:txBody>
          <a:bodyPr/>
          <a:lstStyle/>
          <a:p>
            <a:pPr eaLnBrk="1" hangingPunct="1">
              <a:buClr>
                <a:srgbClr val="750B3D"/>
              </a:buClr>
              <a:buSzPct val="80000"/>
              <a:buFont typeface="Wingdings" pitchFamily="2" charset="2"/>
              <a:buChar char="v"/>
            </a:pPr>
            <a:r>
              <a:rPr lang="en-GB" smtClean="0">
                <a:latin typeface="Arial" charset="0"/>
                <a:cs typeface="Arial" charset="0"/>
              </a:rPr>
              <a:t>John A.T. Robinson, que un tiempo fue Obispo de Woolwich: “Los escritores del Nuevo Testamento nunca dicen que Dios castiga a Cristo. Cristo actúa como nuestro representante, no como nuestro reemplazo; su obra es siempre en favor de  nosotros [hyper], no en vez de nosotros [anti]; él murió al pecado, no para que nosotros no tengamos que morir [como nuestro sustituto], sino precisamente para que podamos morir [como nuestro representante]” (Wrestling With Romans [Lidiando con la Epístola a los Romanos] (London: SCM, 1979), p. 48).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600" b="1" smtClean="0">
                <a:solidFill>
                  <a:srgbClr val="00ADDC"/>
                </a:solidFill>
                <a:latin typeface="Tahoma" pitchFamily="34" charset="0"/>
                <a:cs typeface="Tahoma" pitchFamily="34" charset="0"/>
              </a:rPr>
              <a:t>9.4  Jesús y la Ley de Moisés</a:t>
            </a:r>
          </a:p>
        </p:txBody>
      </p:sp>
      <p:sp>
        <p:nvSpPr>
          <p:cNvPr id="26626" name="Title 1"/>
          <p:cNvSpPr txBox="1">
            <a:spLocks/>
          </p:cNvSpPr>
          <p:nvPr/>
        </p:nvSpPr>
        <p:spPr bwMode="auto">
          <a:xfrm>
            <a:off x="395288" y="620713"/>
            <a:ext cx="7620000" cy="1790700"/>
          </a:xfrm>
          <a:prstGeom prst="rect">
            <a:avLst/>
          </a:prstGeom>
          <a:noFill/>
          <a:ln w="9525">
            <a:noFill/>
            <a:miter lim="800000"/>
            <a:headEnd/>
            <a:tailEnd/>
          </a:ln>
        </p:spPr>
        <p:txBody>
          <a:bodyPr anchor="ctr"/>
          <a:lstStyle/>
          <a:p>
            <a:pPr algn="ctr"/>
            <a:endParaRPr lang="en-GB" sz="3200" b="1">
              <a:solidFill>
                <a:srgbClr val="00ADDC"/>
              </a:solidFill>
              <a:latin typeface="Tahoma" pitchFamily="34" charset="0"/>
              <a:cs typeface="Tahoma" pitchFamily="34" charset="0"/>
            </a:endParaRPr>
          </a:p>
          <a:p>
            <a:pPr algn="ctr"/>
            <a:r>
              <a:rPr lang="en-GB" sz="3200" b="1">
                <a:solidFill>
                  <a:srgbClr val="00ADDC"/>
                </a:solidFill>
                <a:latin typeface="Tahoma" pitchFamily="34" charset="0"/>
                <a:cs typeface="Tahoma" pitchFamily="34" charset="0"/>
              </a:rPr>
              <a:t>La Ley de Moisés llegó a su término</a:t>
            </a:r>
          </a:p>
        </p:txBody>
      </p:sp>
      <p:sp>
        <p:nvSpPr>
          <p:cNvPr id="26627" name="Content Placeholder 2"/>
          <p:cNvSpPr>
            <a:spLocks noGrp="1"/>
          </p:cNvSpPr>
          <p:nvPr>
            <p:ph idx="1"/>
          </p:nvPr>
        </p:nvSpPr>
        <p:spPr>
          <a:xfrm>
            <a:off x="468313" y="2565400"/>
            <a:ext cx="7620000" cy="4511675"/>
          </a:xfrm>
        </p:spPr>
        <p:txBody>
          <a:bodyPr/>
          <a:lstStyle/>
          <a:p>
            <a:pPr eaLnBrk="1" hangingPunct="1">
              <a:buClr>
                <a:srgbClr val="750B3D"/>
              </a:buClr>
              <a:buSzPct val="80000"/>
              <a:buFont typeface="Wingdings" pitchFamily="2" charset="2"/>
              <a:buChar char="v"/>
            </a:pPr>
            <a:r>
              <a:rPr lang="en-GB" smtClean="0">
                <a:latin typeface="Arial" charset="0"/>
                <a:cs typeface="Arial" charset="0"/>
              </a:rPr>
              <a:t>“Porque cambiado el sacerdocio [de los levitas a Cristo] necesario es que haya también cambio de ley" (Heb. 7:12). Cristo "ha llegado a serlo [un sacerdote] no conforme a un requisito legal [es decir, tan sólo porque un hombre era descendiente de Leví podía ser sacerdote] respecto a linaje humano, sino conforme al poder de una vida indestructible", que fue dada debido a su sacrificio perfecto (Heb. 7:16 NVI). Por lo tanto, “la ley anterior [es decir, la ley de Moisés] queda anulada por ser inútil e ineficaz  (ya que la ley no perfeccionó nada), y se introdujo una esperanza mejor [por medio de Cristo]" (Heb. 7:18,19 NVI).</a:t>
            </a:r>
          </a:p>
          <a:p>
            <a:pPr eaLnBrk="1" hangingPunct="1">
              <a:buClr>
                <a:srgbClr val="750B3D"/>
              </a:buClr>
              <a:buSzPct val="80000"/>
              <a:buFont typeface="Wingdings" pitchFamily="2" charset="2"/>
              <a:buChar char="v"/>
            </a:pPr>
            <a:endParaRPr lang="en-GB"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200" b="1" smtClean="0">
                <a:solidFill>
                  <a:srgbClr val="00ADDC"/>
                </a:solidFill>
                <a:latin typeface="Tahoma" pitchFamily="34" charset="0"/>
                <a:cs typeface="Tahoma" pitchFamily="34" charset="0"/>
              </a:rPr>
              <a:t>La Obediencia a la Ley no puede salvar</a:t>
            </a:r>
          </a:p>
        </p:txBody>
      </p:sp>
      <p:sp>
        <p:nvSpPr>
          <p:cNvPr id="28674" name="Content Placeholder 2"/>
          <p:cNvSpPr>
            <a:spLocks noGrp="1"/>
          </p:cNvSpPr>
          <p:nvPr>
            <p:ph idx="1"/>
          </p:nvPr>
        </p:nvSpPr>
        <p:spPr/>
        <p:txBody>
          <a:bodyPr/>
          <a:lstStyle/>
          <a:p>
            <a:pPr eaLnBrk="1" hangingPunct="1">
              <a:buClr>
                <a:srgbClr val="750B3D"/>
              </a:buClr>
              <a:buSzPct val="80000"/>
              <a:buFont typeface="Wingdings" pitchFamily="2" charset="2"/>
              <a:buChar char="v"/>
            </a:pPr>
            <a:r>
              <a:rPr lang="en-GB" smtClean="0">
                <a:latin typeface="Arial" charset="0"/>
                <a:cs typeface="Arial" charset="0"/>
              </a:rPr>
              <a:t>“Por la ley ninguno se justifica para con Dios… porque “el justo por la fe vivirá" (Gal. 3:11 compare Hab. 2:4).</a:t>
            </a:r>
          </a:p>
          <a:p>
            <a:pPr eaLnBrk="1" hangingPunct="1">
              <a:buClr>
                <a:srgbClr val="750B3D"/>
              </a:buClr>
              <a:buSzPct val="80000"/>
              <a:buFont typeface="Wingdings" pitchFamily="2" charset="2"/>
              <a:buChar char="v"/>
            </a:pPr>
            <a:r>
              <a:rPr lang="en-GB" smtClean="0">
                <a:latin typeface="Arial" charset="0"/>
                <a:cs typeface="Arial" charset="0"/>
              </a:rPr>
              <a:t>“Todos los que viven por las obras que demanda la ley están bajo maldición, porque está escrito: ‘Maldito sea quien no practique fielmente todo lo que está escrito en el libro de la ley’ (Gal. 3:10 NVI).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eaLnBrk="1" hangingPunct="1">
              <a:buClr>
                <a:srgbClr val="750B3D"/>
              </a:buClr>
              <a:buSzPct val="80000"/>
              <a:buFont typeface="Wingdings" pitchFamily="2" charset="2"/>
              <a:buChar char="v"/>
            </a:pPr>
            <a:r>
              <a:rPr lang="en-GB" smtClean="0">
                <a:latin typeface="Arial" charset="0"/>
                <a:cs typeface="Arial" charset="0"/>
              </a:rPr>
              <a:t>Cualquier intento por ganar la salvación por obediencia a la Ley debe aspirar a guardar la Ley por completo; de otro modo, quedamos automáticamente condenados por desobedecerla (Gal. 3:10).</a:t>
            </a:r>
          </a:p>
          <a:p>
            <a:pPr eaLnBrk="1" hangingPunct="1">
              <a:buClr>
                <a:srgbClr val="750B3D"/>
              </a:buClr>
              <a:buSzPct val="80000"/>
              <a:buFont typeface="Wingdings" pitchFamily="2" charset="2"/>
              <a:buChar char="v"/>
            </a:pPr>
            <a:r>
              <a:rPr lang="en-GB" smtClean="0">
                <a:latin typeface="Arial" charset="0"/>
                <a:cs typeface="Arial" charset="0"/>
              </a:rPr>
              <a:t>“El hombre no es justificado por las obras de la ley, sino  por la fe de Jesucristo ... para ser justificados por la fe de Cristo y no por las obras de la Ley, por cuanto por las obras de la Ley nadie será justificado ... Y que por la Ley ninguno se justifica ... de todo aquello de que por la Ley de Moisés no pudisteis ser justificados" (Gal. 2:16; 3:11; Hechos 13:39).</a:t>
            </a:r>
          </a:p>
          <a:p>
            <a:pPr eaLnBrk="1" hangingPunct="1">
              <a:buClr>
                <a:srgbClr val="750B3D"/>
              </a:buClr>
              <a:buSzPct val="80000"/>
              <a:buFont typeface="Wingdings" pitchFamily="2" charset="2"/>
              <a:buChar char="v"/>
            </a:pPr>
            <a:endParaRPr lang="en-GB" smtClean="0">
              <a:latin typeface="Arial" charset="0"/>
              <a:cs typeface="Arial" charset="0"/>
            </a:endParaRPr>
          </a:p>
          <a:p>
            <a:pPr eaLnBrk="1" hangingPunct="1">
              <a:buClr>
                <a:srgbClr val="750B3D"/>
              </a:buClr>
              <a:buSzPct val="80000"/>
              <a:buFont typeface="Wingdings" pitchFamily="2" charset="2"/>
              <a:buChar char="v"/>
            </a:pPr>
            <a:endParaRPr lang="en-GB" smtClean="0">
              <a:latin typeface="Arial" charset="0"/>
              <a:cs typeface="Arial" charset="0"/>
            </a:endParaRPr>
          </a:p>
        </p:txBody>
      </p:sp>
      <p:sp>
        <p:nvSpPr>
          <p:cNvPr id="4" name="Title 1"/>
          <p:cNvSpPr>
            <a:spLocks noGrp="1"/>
          </p:cNvSpPr>
          <p:nvPr>
            <p:ph type="title"/>
          </p:nvPr>
        </p:nvSpPr>
        <p:spPr/>
        <p:txBody>
          <a:bodyPr wrap="square" numCol="1" anchorCtr="0" compatLnSpc="1">
            <a:prstTxWarp prst="textNoShape">
              <a:avLst/>
            </a:prstTxWarp>
          </a:bodyPr>
          <a:lstStyle/>
          <a:p>
            <a:pPr algn="ctr" eaLnBrk="1" hangingPunct="1">
              <a:defRPr/>
            </a:pPr>
            <a:r>
              <a:rPr lang="en-GB" sz="3200" b="1" smtClean="0">
                <a:solidFill>
                  <a:srgbClr val="00ADDC"/>
                </a:solidFill>
                <a:latin typeface="Tahoma" pitchFamily="34" charset="0"/>
                <a:cs typeface="Tahoma" pitchFamily="34" charset="0"/>
              </a:rPr>
              <a:t>La Obediencia a la Ley no puede salvar (continuación)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TotalTime>
  <Words>1292</Words>
  <Application>Microsoft Office PowerPoint</Application>
  <PresentationFormat>On-screen Show (4:3)</PresentationFormat>
  <Paragraphs>105</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Cambria</vt:lpstr>
      <vt:lpstr>Calibri</vt:lpstr>
      <vt:lpstr>Tahoma</vt:lpstr>
      <vt:lpstr>Wingdings</vt:lpstr>
      <vt:lpstr>Adjacency</vt:lpstr>
      <vt:lpstr>    Principios Básicos de la Biblia Estudio 9     La Obra de Jesús</vt:lpstr>
      <vt:lpstr>www.biblebasicsonline.com www.carelinks.net Email: info@carelinks.net </vt:lpstr>
      <vt:lpstr>Slide 3</vt:lpstr>
      <vt:lpstr>9.3  Jesús Como Nuestro Representante</vt:lpstr>
      <vt:lpstr>Jesús No Fue Nuestro Sustituto</vt:lpstr>
      <vt:lpstr>Otras Voces</vt:lpstr>
      <vt:lpstr>9.4  Jesús y la Ley de Moisés</vt:lpstr>
      <vt:lpstr>La Obediencia a la Ley no puede salvar</vt:lpstr>
      <vt:lpstr>La Obediencia a la Ley no puede salvar (continuación)</vt:lpstr>
      <vt:lpstr>Colosenses 2</vt:lpstr>
      <vt:lpstr>Todo Alimento es Limpio</vt:lpstr>
      <vt:lpstr>9.5  El Día de Reposo </vt:lpstr>
      <vt:lpstr>El Día de Reposo: Una Señal Entre Dios e Israel </vt:lpstr>
      <vt:lpstr>El Día de Reposo Terminó</vt:lpstr>
      <vt:lpstr>El Día de Reposo y la Salvación</vt:lpstr>
      <vt:lpstr>No Hay Distinción Entre los Diez Mandamientos y la “Ley de Moisés”  </vt:lpstr>
      <vt:lpstr>El Antiguo Pacto reemplazado por el Nuevo Pacto</vt:lpstr>
      <vt:lpstr>Los Otros Nueve Mandamientos se Repiten en el Nuevo Testamento</vt:lpstr>
      <vt:lpstr>www.biblebasicsonline.com www.carelinks.net Email: info@carelinks.net </vt:lpstr>
      <vt:lpstr>Estudio 9: Preguntas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33</cp:revision>
  <dcterms:created xsi:type="dcterms:W3CDTF">2012-04-16T19:41:35Z</dcterms:created>
  <dcterms:modified xsi:type="dcterms:W3CDTF">2012-08-15T14:06:57Z</dcterms:modified>
</cp:coreProperties>
</file>