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8" r:id="rId3"/>
    <p:sldId id="262" r:id="rId4"/>
    <p:sldId id="263" r:id="rId5"/>
    <p:sldId id="264" r:id="rId6"/>
    <p:sldId id="265" r:id="rId7"/>
    <p:sldId id="260" r:id="rId8"/>
    <p:sldId id="269" r:id="rId9"/>
    <p:sldId id="272" r:id="rId10"/>
    <p:sldId id="270" r:id="rId11"/>
    <p:sldId id="271" r:id="rId12"/>
    <p:sldId id="261" r:id="rId13"/>
    <p:sldId id="267" r:id="rId14"/>
    <p:sldId id="273" r:id="rId15"/>
    <p:sldId id="274" r:id="rId16"/>
    <p:sldId id="275" r:id="rId17"/>
    <p:sldId id="277" r:id="rId18"/>
    <p:sldId id="276" r:id="rId19"/>
    <p:sldId id="280" r:id="rId20"/>
    <p:sldId id="266"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2A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B3154EC1-5959-4584-9358-3B5715A8AC42}"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1C689330-6540-472A-9994-7FCD0E77DFD3}" type="datetimeFigureOut">
              <a:rPr lang="en-GB"/>
              <a:pPr>
                <a:defRPr/>
              </a:pPr>
              <a:t>09/07/2015</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B4E1F048-87FD-4FA8-AC33-086BC57E6A9C}"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2A6D6DAE-302A-4815-81BE-D4E8DDAFC680}" type="datetimeFigureOut">
              <a:rPr lang="en-GB"/>
              <a:pPr>
                <a:defRPr/>
              </a:pPr>
              <a:t>09/07/2015</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9EE5FD6E-A962-45F1-B596-55F217A6342A}"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29E178FC-D4E8-4C74-A14B-CCDDA8BBC68B}" type="datetimeFigureOut">
              <a:rPr lang="en-GB"/>
              <a:pPr>
                <a:defRPr/>
              </a:pPr>
              <a:t>09/07/2015</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8AE884F7-6E5D-4421-BDD9-436FC8CF4EE8}"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F3F827BE-D9EF-4BDC-9CB0-1D8E1F022D6F}" type="datetimeFigureOut">
              <a:rPr lang="en-GB"/>
              <a:pPr>
                <a:defRPr/>
              </a:pPr>
              <a:t>09/07/2015</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53F2A86B-B16D-4553-9285-5394CE21892E}"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369F2812-52D1-4D4A-8C0C-33656A70C214}" type="datetimeFigureOut">
              <a:rPr lang="en-GB"/>
              <a:pPr>
                <a:defRPr/>
              </a:pPr>
              <a:t>09/07/2015</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A820D251-E96F-4A13-899C-8D1F7EB87579}" type="slidenum">
              <a:rPr lang="en-GB"/>
              <a:pPr>
                <a:defRPr/>
              </a:pPr>
              <a:t>‹#›</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Date Placeholder 3"/>
          <p:cNvSpPr>
            <a:spLocks noGrp="1"/>
          </p:cNvSpPr>
          <p:nvPr>
            <p:ph type="dt" sz="half" idx="12"/>
          </p:nvPr>
        </p:nvSpPr>
        <p:spPr/>
        <p:txBody>
          <a:bodyPr/>
          <a:lstStyle>
            <a:lvl1pPr>
              <a:defRPr/>
            </a:lvl1pPr>
          </a:lstStyle>
          <a:p>
            <a:pPr>
              <a:defRPr/>
            </a:pPr>
            <a:fld id="{AE67BA8C-277C-40A3-B756-7E0994BB4449}" type="datetimeFigureOut">
              <a:rPr lang="en-GB"/>
              <a:pPr>
                <a:defRPr/>
              </a:pPr>
              <a:t>09/07/2015</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77A64CF3-41D1-48AF-924F-5C4E849461D0}" type="slidenum">
              <a:rPr lang="en-GB"/>
              <a:pPr>
                <a:defRPr/>
              </a:pPr>
              <a:t>‹#›</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Date Placeholder 3"/>
          <p:cNvSpPr>
            <a:spLocks noGrp="1"/>
          </p:cNvSpPr>
          <p:nvPr>
            <p:ph type="dt" sz="half" idx="12"/>
          </p:nvPr>
        </p:nvSpPr>
        <p:spPr/>
        <p:txBody>
          <a:bodyPr/>
          <a:lstStyle>
            <a:lvl1pPr>
              <a:defRPr/>
            </a:lvl1pPr>
          </a:lstStyle>
          <a:p>
            <a:pPr>
              <a:defRPr/>
            </a:pPr>
            <a:fld id="{7D6CBED7-5F82-48FB-AD52-8055334F5EAA}" type="datetimeFigureOut">
              <a:rPr lang="en-GB"/>
              <a:pPr>
                <a:defRPr/>
              </a:pPr>
              <a:t>09/07/2015</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29873D86-83A1-4A6F-B5A3-0708A9ECFEE7}" type="slidenum">
              <a:rPr lang="en-GB"/>
              <a:pPr>
                <a:defRPr/>
              </a:pPr>
              <a:t>‹#›</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Date Placeholder 3"/>
          <p:cNvSpPr>
            <a:spLocks noGrp="1"/>
          </p:cNvSpPr>
          <p:nvPr>
            <p:ph type="dt" sz="half" idx="12"/>
          </p:nvPr>
        </p:nvSpPr>
        <p:spPr/>
        <p:txBody>
          <a:bodyPr/>
          <a:lstStyle>
            <a:lvl1pPr>
              <a:defRPr/>
            </a:lvl1pPr>
          </a:lstStyle>
          <a:p>
            <a:pPr>
              <a:defRPr/>
            </a:pPr>
            <a:fld id="{34FEFE28-EBC6-493E-8157-75CA8B7A05BD}" type="datetimeFigureOut">
              <a:rPr lang="en-GB"/>
              <a:pPr>
                <a:defRPr/>
              </a:pPr>
              <a:t>09/07/2015</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BBE73DA8-D043-43B9-8A89-4DFE47BA523A}" type="slidenum">
              <a:rPr lang="en-GB"/>
              <a:pPr>
                <a:defRPr/>
              </a:pPr>
              <a:t>‹#›</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Date Placeholder 3"/>
          <p:cNvSpPr>
            <a:spLocks noGrp="1"/>
          </p:cNvSpPr>
          <p:nvPr>
            <p:ph type="dt" sz="half" idx="12"/>
          </p:nvPr>
        </p:nvSpPr>
        <p:spPr/>
        <p:txBody>
          <a:bodyPr/>
          <a:lstStyle>
            <a:lvl1pPr>
              <a:defRPr/>
            </a:lvl1pPr>
          </a:lstStyle>
          <a:p>
            <a:pPr>
              <a:defRPr/>
            </a:pPr>
            <a:fld id="{F8EDBA5F-FC46-4184-ACAA-F5837B99F7D7}" type="datetimeFigureOut">
              <a:rPr lang="en-GB"/>
              <a:pPr>
                <a:defRPr/>
              </a:pPr>
              <a:t>09/07/2015</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E4DD0890-3039-4EBC-B87D-F92C3CAA59EF}" type="slidenum">
              <a:rPr lang="en-GB"/>
              <a:pPr>
                <a:defRPr/>
              </a:pPr>
              <a:t>‹#›</a:t>
            </a:fld>
            <a:endParaRPr lang="en-GB"/>
          </a:p>
        </p:txBody>
      </p:sp>
      <p:sp>
        <p:nvSpPr>
          <p:cNvPr id="6" name="Footer Placeholder 4"/>
          <p:cNvSpPr>
            <a:spLocks noGrp="1"/>
          </p:cNvSpPr>
          <p:nvPr>
            <p:ph type="ftr" sz="quarter" idx="15"/>
          </p:nvPr>
        </p:nvSpPr>
        <p:spPr/>
        <p:txBody>
          <a:bodyPr/>
          <a:lstStyle>
            <a:lvl1pPr>
              <a:defRPr/>
            </a:lvl1pPr>
          </a:lstStyle>
          <a:p>
            <a:pPr>
              <a:defRPr/>
            </a:pPr>
            <a:endParaRPr lang="en-GB"/>
          </a:p>
        </p:txBody>
      </p:sp>
      <p:sp>
        <p:nvSpPr>
          <p:cNvPr id="7" name="Date Placeholder 3"/>
          <p:cNvSpPr>
            <a:spLocks noGrp="1"/>
          </p:cNvSpPr>
          <p:nvPr>
            <p:ph type="dt" sz="half" idx="16"/>
          </p:nvPr>
        </p:nvSpPr>
        <p:spPr/>
        <p:txBody>
          <a:bodyPr/>
          <a:lstStyle>
            <a:lvl1pPr>
              <a:defRPr/>
            </a:lvl1pPr>
          </a:lstStyle>
          <a:p>
            <a:pPr>
              <a:defRPr/>
            </a:pPr>
            <a:fld id="{DC7CA928-AB40-487B-93C1-50094C16FC54}" type="datetimeFigureOut">
              <a:rPr lang="en-GB"/>
              <a:pPr>
                <a:defRPr/>
              </a:pPr>
              <a:t>09/07/2015</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A63F7BE6-A706-44F5-AB7D-0FC91AEE7796}" type="slidenum">
              <a:rPr lang="en-GB"/>
              <a:pPr>
                <a:defRPr/>
              </a:pPr>
              <a:t>‹#›</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Date Placeholder 3"/>
          <p:cNvSpPr>
            <a:spLocks noGrp="1"/>
          </p:cNvSpPr>
          <p:nvPr>
            <p:ph type="dt" sz="half" idx="12"/>
          </p:nvPr>
        </p:nvSpPr>
        <p:spPr/>
        <p:txBody>
          <a:bodyPr/>
          <a:lstStyle>
            <a:lvl1pPr>
              <a:defRPr/>
            </a:lvl1pPr>
          </a:lstStyle>
          <a:p>
            <a:pPr>
              <a:defRPr/>
            </a:pPr>
            <a:fld id="{68288FFE-6E3F-455C-9CA2-C6CD8E72BD07}" type="datetimeFigureOut">
              <a:rPr lang="en-GB"/>
              <a:pPr>
                <a:defRPr/>
              </a:pPr>
              <a:t>09/07/2015</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a:defRPr sz="1800" smtClean="0">
                <a:solidFill>
                  <a:srgbClr val="FFFFFF"/>
                </a:solidFill>
              </a:defRPr>
            </a:lvl1pPr>
          </a:lstStyle>
          <a:p>
            <a:pPr>
              <a:defRPr/>
            </a:pPr>
            <a:fld id="{7BB94983-7421-49D3-8FC6-B090202BE90E}" type="slidenum">
              <a:rPr lang="en-GB"/>
              <a:pPr>
                <a:defRPr/>
              </a:pPr>
              <a:t>‹#›</a:t>
            </a:fld>
            <a:endParaRPr lang="en-GB"/>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a:defRPr sz="1200">
                <a:solidFill>
                  <a:schemeClr val="bg2"/>
                </a:solidFill>
              </a:defRPr>
            </a:lvl1pPr>
          </a:lstStyle>
          <a:p>
            <a:pPr>
              <a:defRPr/>
            </a:pPr>
            <a:endParaRPr lang="en-GB"/>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a:defRPr sz="1200" smtClean="0">
                <a:solidFill>
                  <a:schemeClr val="bg2"/>
                </a:solidFill>
              </a:defRPr>
            </a:lvl1pPr>
          </a:lstStyle>
          <a:p>
            <a:pPr>
              <a:defRPr/>
            </a:pPr>
            <a:fld id="{681017FF-C6A3-4A26-B8ED-0CA0871073B8}" type="datetimeFigureOut">
              <a:rPr lang="en-GB"/>
              <a:pPr>
                <a:defRPr/>
              </a:pPr>
              <a:t>09/07/2015</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fontAlgn="base">
        <a:spcBef>
          <a:spcPct val="0"/>
        </a:spcBef>
        <a:spcAft>
          <a:spcPct val="0"/>
        </a:spcAft>
        <a:defRPr sz="4600" kern="1200" spc="-100">
          <a:solidFill>
            <a:schemeClr val="tx2"/>
          </a:solidFill>
          <a:latin typeface="+mj-lt"/>
          <a:ea typeface="+mj-ea"/>
          <a:cs typeface="+mj-cs"/>
        </a:defRPr>
      </a:lvl1pPr>
      <a:lvl2pPr algn="l" rtl="0" fontAlgn="base">
        <a:spcBef>
          <a:spcPct val="0"/>
        </a:spcBef>
        <a:spcAft>
          <a:spcPct val="0"/>
        </a:spcAft>
        <a:defRPr sz="4600">
          <a:solidFill>
            <a:schemeClr val="tx2"/>
          </a:solidFill>
          <a:latin typeface="Cambria" pitchFamily="18" charset="0"/>
        </a:defRPr>
      </a:lvl2pPr>
      <a:lvl3pPr algn="l" rtl="0" fontAlgn="base">
        <a:spcBef>
          <a:spcPct val="0"/>
        </a:spcBef>
        <a:spcAft>
          <a:spcPct val="0"/>
        </a:spcAft>
        <a:defRPr sz="4600">
          <a:solidFill>
            <a:schemeClr val="tx2"/>
          </a:solidFill>
          <a:latin typeface="Cambria" pitchFamily="18" charset="0"/>
        </a:defRPr>
      </a:lvl3pPr>
      <a:lvl4pPr algn="l" rtl="0" fontAlgn="base">
        <a:spcBef>
          <a:spcPct val="0"/>
        </a:spcBef>
        <a:spcAft>
          <a:spcPct val="0"/>
        </a:spcAft>
        <a:defRPr sz="4600">
          <a:solidFill>
            <a:schemeClr val="tx2"/>
          </a:solidFill>
          <a:latin typeface="Cambria" pitchFamily="18" charset="0"/>
        </a:defRPr>
      </a:lvl4pPr>
      <a:lvl5pPr algn="l" rtl="0" fontAlgn="base">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fontAlgn="base">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fontAlgn="base">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fontAlgn="base">
        <a:spcBef>
          <a:spcPct val="20000"/>
        </a:spcBef>
        <a:spcAft>
          <a:spcPct val="0"/>
        </a:spcAft>
        <a:buClr>
          <a:srgbClr val="FEB80A"/>
        </a:buClr>
        <a:buFont typeface="Arial" charset="0"/>
        <a:buChar char="•"/>
        <a:defRPr kern="1200">
          <a:solidFill>
            <a:schemeClr val="tx1"/>
          </a:solidFill>
          <a:latin typeface="+mn-lt"/>
          <a:ea typeface="+mn-ea"/>
          <a:cs typeface="+mn-cs"/>
        </a:defRPr>
      </a:lvl3pPr>
      <a:lvl4pPr marL="1279525" indent="-228600" algn="l" rtl="0" fontAlgn="base">
        <a:spcBef>
          <a:spcPct val="20000"/>
        </a:spcBef>
        <a:spcAft>
          <a:spcPct val="0"/>
        </a:spcAft>
        <a:buClr>
          <a:srgbClr val="00ADDC"/>
        </a:buClr>
        <a:buFont typeface="Arial" charset="0"/>
        <a:buChar char="•"/>
        <a:defRPr sz="1600" kern="1200">
          <a:solidFill>
            <a:schemeClr val="tx1"/>
          </a:solidFill>
          <a:latin typeface="+mn-lt"/>
          <a:ea typeface="+mn-ea"/>
          <a:cs typeface="+mn-cs"/>
        </a:defRPr>
      </a:lvl4pPr>
      <a:lvl5pPr marL="1554163" indent="-228600" algn="l" rtl="0" fontAlgn="base">
        <a:spcBef>
          <a:spcPct val="20000"/>
        </a:spcBef>
        <a:spcAft>
          <a:spcPct val="0"/>
        </a:spcAft>
        <a:buClr>
          <a:srgbClr val="738AC8"/>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539750" y="2636838"/>
            <a:ext cx="7543800" cy="2593975"/>
          </a:xfrm>
        </p:spPr>
        <p:txBody>
          <a:bodyPr/>
          <a:lstStyle/>
          <a:p>
            <a:pPr algn="ctr" fontAlgn="auto">
              <a:spcAft>
                <a:spcPts val="0"/>
              </a:spcAft>
              <a:defRPr/>
            </a:pPr>
            <a:r>
              <a:rPr lang="fa-IR" sz="5400" b="1" dirty="0" smtClean="0">
                <a:solidFill>
                  <a:schemeClr val="accent4"/>
                </a:solidFill>
                <a:latin typeface="Tahoma" pitchFamily="34" charset="0"/>
                <a:ea typeface="Tahoma" pitchFamily="34" charset="0"/>
                <a:cs typeface="Tahoma" pitchFamily="34" charset="0"/>
              </a:rPr>
              <a:t>مبانی انجیل درس 9</a:t>
            </a:r>
            <a:r>
              <a:rPr lang="en-GB" sz="5400" b="1" dirty="0" smtClean="0">
                <a:solidFill>
                  <a:schemeClr val="accent4"/>
                </a:solidFill>
                <a:latin typeface="Tahoma" pitchFamily="34" charset="0"/>
                <a:ea typeface="Tahoma" pitchFamily="34" charset="0"/>
                <a:cs typeface="Tahoma" pitchFamily="34" charset="0"/>
              </a:rPr>
              <a:t/>
            </a:r>
            <a:br>
              <a:rPr lang="en-GB" sz="5400" b="1" dirty="0" smtClean="0">
                <a:solidFill>
                  <a:schemeClr val="accent4"/>
                </a:solidFill>
                <a:latin typeface="Tahoma" pitchFamily="34" charset="0"/>
                <a:ea typeface="Tahoma" pitchFamily="34" charset="0"/>
                <a:cs typeface="Tahoma" pitchFamily="34" charset="0"/>
              </a:rPr>
            </a:br>
            <a:r>
              <a:rPr lang="en-GB" sz="5400" b="1" dirty="0" smtClean="0">
                <a:solidFill>
                  <a:schemeClr val="accent4"/>
                </a:solidFill>
                <a:latin typeface="Tahoma" pitchFamily="34" charset="0"/>
                <a:ea typeface="Tahoma" pitchFamily="34" charset="0"/>
                <a:cs typeface="Tahoma" pitchFamily="34" charset="0"/>
              </a:rPr>
              <a:t> </a:t>
            </a:r>
            <a:br>
              <a:rPr lang="en-GB" sz="5400" b="1" dirty="0" smtClean="0">
                <a:solidFill>
                  <a:schemeClr val="accent4"/>
                </a:solidFill>
                <a:latin typeface="Tahoma" pitchFamily="34" charset="0"/>
                <a:ea typeface="Tahoma" pitchFamily="34" charset="0"/>
                <a:cs typeface="Tahoma" pitchFamily="34" charset="0"/>
              </a:rPr>
            </a:br>
            <a:r>
              <a:rPr lang="fa-IR" sz="6000" b="1" dirty="0" smtClean="0">
                <a:solidFill>
                  <a:srgbClr val="942A85"/>
                </a:solidFill>
                <a:latin typeface="Tahoma" pitchFamily="34" charset="0"/>
                <a:ea typeface="Tahoma" pitchFamily="34" charset="0"/>
                <a:cs typeface="Tahoma" pitchFamily="34" charset="0"/>
              </a:rPr>
              <a:t>کار هایی از مسیح</a:t>
            </a:r>
            <a:r>
              <a:rPr lang="en-GB" sz="6000" b="1" dirty="0" smtClean="0">
                <a:solidFill>
                  <a:srgbClr val="942A85"/>
                </a:solidFill>
                <a:latin typeface="Tahoma" pitchFamily="34" charset="0"/>
                <a:ea typeface="Tahoma" pitchFamily="34" charset="0"/>
                <a:cs typeface="Tahoma" pitchFamily="34" charset="0"/>
              </a:rPr>
              <a:t/>
            </a:r>
            <a:br>
              <a:rPr lang="en-GB" sz="6000" b="1" dirty="0" smtClean="0">
                <a:solidFill>
                  <a:srgbClr val="942A85"/>
                </a:solidFill>
                <a:latin typeface="Tahoma" pitchFamily="34" charset="0"/>
                <a:ea typeface="Tahoma" pitchFamily="34" charset="0"/>
                <a:cs typeface="Tahoma" pitchFamily="34" charset="0"/>
              </a:rPr>
            </a:br>
            <a:r>
              <a:rPr lang="en-GB" dirty="0" smtClean="0">
                <a:latin typeface="Tahoma" pitchFamily="34" charset="0"/>
                <a:ea typeface="Tahoma" pitchFamily="34" charset="0"/>
                <a:cs typeface="Tahoma" pitchFamily="34" charset="0"/>
              </a:rPr>
              <a:t/>
            </a:r>
            <a:br>
              <a:rPr lang="en-GB" dirty="0" smtClean="0">
                <a:latin typeface="Tahoma" pitchFamily="34" charset="0"/>
                <a:ea typeface="Tahoma" pitchFamily="34" charset="0"/>
                <a:cs typeface="Tahoma" pitchFamily="34" charset="0"/>
              </a:rPr>
            </a:br>
            <a:endParaRPr lang="en-GB" dirty="0" smtClean="0">
              <a:latin typeface="Tahoma" pitchFamily="34" charset="0"/>
              <a:ea typeface="Tahoma" pitchFamily="34" charset="0"/>
              <a:cs typeface="Tahoma" pitchFamily="34" charset="0"/>
            </a:endParaRPr>
          </a:p>
        </p:txBody>
      </p:sp>
      <p:pic>
        <p:nvPicPr>
          <p:cNvPr id="1026" name="Picture 2" descr="C:\Users\Dr. Roxana\Downloads\Jesus___shepherd___beautifu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3573016"/>
            <a:ext cx="3456384" cy="26642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ctr">
              <a:defRPr/>
            </a:pPr>
            <a:r>
              <a:rPr lang="en-GB" sz="3200" b="1">
                <a:solidFill>
                  <a:schemeClr val="accent4"/>
                </a:solidFill>
                <a:latin typeface="Tahoma" pitchFamily="34" charset="0"/>
                <a:ea typeface="Tahoma" pitchFamily="34" charset="0"/>
                <a:cs typeface="Tahoma" pitchFamily="34" charset="0"/>
              </a:rPr>
              <a:t>Colossians 2</a:t>
            </a:r>
          </a:p>
        </p:txBody>
      </p:sp>
      <p:sp>
        <p:nvSpPr>
          <p:cNvPr id="3" name="Content Placeholder 2"/>
          <p:cNvSpPr>
            <a:spLocks noGrp="1"/>
          </p:cNvSpPr>
          <p:nvPr>
            <p:ph idx="1"/>
          </p:nvPr>
        </p:nvSpPr>
        <p:spPr/>
        <p:txBody>
          <a:bodyPr rtlCol="0">
            <a:noAutofit/>
          </a:bodyPr>
          <a:lstStyle/>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By his death, Christ cancelled "the written code, with its regulations, that was against us and that stood opposed to us (by our inability to fully keep the law); he took it away, nailing it to the cross ... Therefore do not let anyone judge you by what you eat or drink, or with regard to a religious festival, a New Moon celebration or a Sabbath day. These are a shadow of the things that were to come; the reality, however, is found in Christ" (Col. 2:14-17 NIV).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lgn="ctr" fontAlgn="auto">
              <a:spcAft>
                <a:spcPts val="0"/>
              </a:spcAft>
              <a:defRPr/>
            </a:pPr>
            <a:r>
              <a:rPr lang="en-GB" sz="3600" b="1">
                <a:solidFill>
                  <a:schemeClr val="accent4"/>
                </a:solidFill>
                <a:latin typeface="Tahoma" pitchFamily="34" charset="0"/>
                <a:ea typeface="Tahoma" pitchFamily="34" charset="0"/>
                <a:cs typeface="Tahoma" pitchFamily="34" charset="0"/>
              </a:rPr>
              <a:t>All Food Clean</a:t>
            </a:r>
          </a:p>
        </p:txBody>
      </p:sp>
      <p:sp>
        <p:nvSpPr>
          <p:cNvPr id="3" name="Content Placeholder 2"/>
          <p:cNvSpPr>
            <a:spLocks noGrp="1"/>
          </p:cNvSpPr>
          <p:nvPr>
            <p:ph idx="1"/>
          </p:nvPr>
        </p:nvSpPr>
        <p:spPr/>
        <p:txBody>
          <a:bodyPr rtlCol="0">
            <a:noAutofit/>
          </a:bodyPr>
          <a:lstStyle/>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Nothing a man eats can spiritually defile him; it is what comes out of the heart which does this (Mark 7:15-23). "In saying this, Jesus declared all foods 'clean'" (Mark 7:19 NIV). Peter was taught the same lesson (Acts 10:14,15), as was Paul: "I know and am convinced by the Lord Jesus that there is nothing unclean of itself" (Rom. 14:14).</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Our attitude to food "does not commend us to God" (1 Cor. 8:8). </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Apostate Christians would teach men, "to abstain from foods which God created to be received with thanksgiving by those who believe and know the truth" (1 Tim. 4:3).</a:t>
            </a:r>
          </a:p>
          <a:p>
            <a:pPr fontAlgn="auto">
              <a:spcAft>
                <a:spcPts val="0"/>
              </a:spcAft>
              <a:buClr>
                <a:schemeClr val="accent2">
                  <a:lumMod val="50000"/>
                </a:schemeClr>
              </a:buClr>
              <a:buSzPct val="80000"/>
              <a:buFont typeface="Wingdings" pitchFamily="2" charset="2"/>
              <a:buChar char="v"/>
              <a:defRPr/>
            </a:pP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fa-IR" sz="3600" b="1" dirty="0" smtClean="0">
                <a:solidFill>
                  <a:schemeClr val="accent4"/>
                </a:solidFill>
                <a:latin typeface="Tahoma" pitchFamily="34" charset="0"/>
                <a:ea typeface="Tahoma" pitchFamily="34" charset="0"/>
                <a:cs typeface="Tahoma" pitchFamily="34" charset="0"/>
              </a:rPr>
              <a:t>9-5. روز خاص برای عبادت کردن</a:t>
            </a:r>
            <a:endParaRPr lang="en-GB" sz="3600" b="1" dirty="0">
              <a:solidFill>
                <a:schemeClr val="accent4"/>
              </a:solidFill>
              <a:latin typeface="Tahoma" pitchFamily="34" charset="0"/>
              <a:ea typeface="Tahoma" pitchFamily="34" charset="0"/>
              <a:cs typeface="Tahoma" pitchFamily="34" charset="0"/>
            </a:endParaRPr>
          </a:p>
        </p:txBody>
      </p:sp>
      <p:pic>
        <p:nvPicPr>
          <p:cNvPr id="12291" name="Content Placeholder 3" descr="DSC00063.JPG"/>
          <p:cNvPicPr>
            <a:picLocks noGrp="1" noChangeAspect="1"/>
          </p:cNvPicPr>
          <p:nvPr>
            <p:ph idx="1"/>
          </p:nvPr>
        </p:nvPicPr>
        <p:blipFill>
          <a:blip r:embed="rId2" cstate="print"/>
          <a:srcRect/>
          <a:stretch>
            <a:fillRect/>
          </a:stretch>
        </p:blipFill>
        <p:spPr>
          <a:xfrm>
            <a:off x="2466975" y="1600200"/>
            <a:ext cx="3600450" cy="48006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5775"/>
            <a:ext cx="7620000" cy="1143000"/>
          </a:xfrm>
        </p:spPr>
        <p:txBody>
          <a:bodyPr/>
          <a:lstStyle/>
          <a:p>
            <a:pPr algn="ctr" fontAlgn="auto">
              <a:spcAft>
                <a:spcPts val="0"/>
              </a:spcAft>
              <a:defRPr/>
            </a:pPr>
            <a:r>
              <a:rPr lang="fa-IR" sz="3600" b="1" dirty="0" smtClean="0">
                <a:solidFill>
                  <a:schemeClr val="accent4"/>
                </a:solidFill>
                <a:latin typeface="Tahoma" pitchFamily="34" charset="0"/>
                <a:ea typeface="Tahoma" pitchFamily="34" charset="0"/>
                <a:cs typeface="Tahoma" pitchFamily="34" charset="0"/>
              </a:rPr>
              <a:t>روز خاص برای عبادت کردن: ورود بین خداوند و اسرائیل</a:t>
            </a:r>
            <a:endParaRPr lang="en-GB" sz="3600" b="1" dirty="0">
              <a:solidFill>
                <a:schemeClr val="accent4"/>
              </a:solidFill>
              <a:latin typeface="Tahoma" pitchFamily="34" charset="0"/>
              <a:ea typeface="Tahoma" pitchFamily="34" charset="0"/>
              <a:cs typeface="Tahoma" pitchFamily="34" charset="0"/>
            </a:endParaRPr>
          </a:p>
        </p:txBody>
      </p:sp>
      <p:sp>
        <p:nvSpPr>
          <p:cNvPr id="16387" name="Content Placeholder 2"/>
          <p:cNvSpPr>
            <a:spLocks noGrp="1"/>
          </p:cNvSpPr>
          <p:nvPr>
            <p:ph idx="1"/>
          </p:nvPr>
        </p:nvSpPr>
        <p:spPr>
          <a:xfrm>
            <a:off x="457200" y="2012950"/>
            <a:ext cx="7620000" cy="480060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en-GB" dirty="0" smtClean="0">
                <a:latin typeface="Arial" pitchFamily="34" charset="0"/>
                <a:cs typeface="Arial" pitchFamily="34" charset="0"/>
              </a:rPr>
              <a:t> </a:t>
            </a:r>
            <a:r>
              <a:rPr lang="fa-IR" dirty="0" smtClean="0">
                <a:latin typeface="Arial" pitchFamily="34" charset="0"/>
                <a:cs typeface="Arial" pitchFamily="34" charset="0"/>
              </a:rPr>
              <a:t>روز خاص برای عبادت کردن </a:t>
            </a:r>
            <a:r>
              <a:rPr lang="fa-IR" dirty="0">
                <a:latin typeface="Arial" pitchFamily="34" charset="0"/>
                <a:cs typeface="Arial" pitchFamily="34" charset="0"/>
              </a:rPr>
              <a:t>به طور خاص بود "نشانه بین آنها (اسرائیل) و من (خدا)، که آنها ممکن است </a:t>
            </a:r>
            <a:r>
              <a:rPr lang="fa-IR" dirty="0" smtClean="0">
                <a:latin typeface="Arial" pitchFamily="34" charset="0"/>
                <a:cs typeface="Arial" pitchFamily="34" charset="0"/>
              </a:rPr>
              <a:t>که </a:t>
            </a:r>
            <a:r>
              <a:rPr lang="fa-IR" dirty="0">
                <a:latin typeface="Arial" pitchFamily="34" charset="0"/>
                <a:cs typeface="Arial" pitchFamily="34" charset="0"/>
              </a:rPr>
              <a:t>من خداوند هستم که آنها را تقدیس" (</a:t>
            </a:r>
            <a:r>
              <a:rPr lang="en-GB" dirty="0" err="1">
                <a:latin typeface="Arial" pitchFamily="34" charset="0"/>
                <a:cs typeface="Arial" pitchFamily="34" charset="0"/>
              </a:rPr>
              <a:t>Eze</a:t>
            </a:r>
            <a:r>
              <a:rPr lang="en-GB" dirty="0">
                <a:latin typeface="Arial" pitchFamily="34" charset="0"/>
                <a:cs typeface="Arial" pitchFamily="34" charset="0"/>
              </a:rPr>
              <a:t>. 20:12). </a:t>
            </a:r>
            <a:r>
              <a:rPr lang="fa-IR" dirty="0">
                <a:latin typeface="Arial" pitchFamily="34" charset="0"/>
                <a:cs typeface="Arial" pitchFamily="34" charset="0"/>
              </a:rPr>
              <a:t>به این ترتیب، آن را هرگز در نظر گرفته </a:t>
            </a:r>
            <a:r>
              <a:rPr lang="fa-IR" dirty="0" smtClean="0">
                <a:latin typeface="Arial" pitchFamily="34" charset="0"/>
                <a:cs typeface="Arial" pitchFamily="34" charset="0"/>
              </a:rPr>
              <a:t>نشده </a:t>
            </a:r>
            <a:r>
              <a:rPr lang="fa-IR" dirty="0">
                <a:latin typeface="Arial" pitchFamily="34" charset="0"/>
                <a:cs typeface="Arial" pitchFamily="34" charset="0"/>
              </a:rPr>
              <a:t>به اتصال بر روی </a:t>
            </a:r>
            <a:r>
              <a:rPr lang="fa-IR" dirty="0" smtClean="0">
                <a:latin typeface="Arial" pitchFamily="34" charset="0"/>
                <a:cs typeface="Arial" pitchFamily="34" charset="0"/>
              </a:rPr>
              <a:t>ملتها </a:t>
            </a:r>
            <a:r>
              <a:rPr lang="fa-IR" dirty="0">
                <a:latin typeface="Arial" pitchFamily="34" charset="0"/>
                <a:cs typeface="Arial" pitchFamily="34" charset="0"/>
              </a:rPr>
              <a:t>(غیر یهودیان). "... خداوند به شما [نه همه مردم] </a:t>
            </a:r>
            <a:r>
              <a:rPr lang="fa-IR" dirty="0" smtClean="0">
                <a:latin typeface="Arial" pitchFamily="34" charset="0"/>
                <a:cs typeface="Arial" pitchFamily="34" charset="0"/>
              </a:rPr>
              <a:t>برای عبادت در روز خاص (</a:t>
            </a:r>
            <a:r>
              <a:rPr lang="en-US" dirty="0" smtClean="0">
                <a:latin typeface="Arial" pitchFamily="34" charset="0"/>
                <a:cs typeface="Arial" pitchFamily="34" charset="0"/>
              </a:rPr>
              <a:t>ex</a:t>
            </a:r>
            <a:r>
              <a:rPr lang="fa-IR" dirty="0" smtClean="0">
                <a:latin typeface="Arial" pitchFamily="34" charset="0"/>
                <a:cs typeface="Arial" pitchFamily="34" charset="0"/>
              </a:rPr>
              <a:t> </a:t>
            </a:r>
            <a:r>
              <a:rPr lang="fa-IR" dirty="0">
                <a:latin typeface="Arial" pitchFamily="34" charset="0"/>
                <a:cs typeface="Arial" pitchFamily="34" charset="0"/>
              </a:rPr>
              <a:t>16:29) داده شده است؛ "... تو [خداوند] ساخته شده شناخته شده به آنها [اسرائیل] </a:t>
            </a:r>
            <a:r>
              <a:rPr lang="fa-IR" dirty="0" smtClean="0">
                <a:latin typeface="Arial" pitchFamily="34" charset="0"/>
                <a:cs typeface="Arial" pitchFamily="34" charset="0"/>
              </a:rPr>
              <a:t>روز خاص برای عبادت  </a:t>
            </a:r>
            <a:r>
              <a:rPr lang="fa-IR" dirty="0">
                <a:latin typeface="Arial" pitchFamily="34" charset="0"/>
                <a:cs typeface="Arial" pitchFamily="34" charset="0"/>
              </a:rPr>
              <a:t>مقدس شما" (</a:t>
            </a:r>
            <a:r>
              <a:rPr lang="en-GB" dirty="0">
                <a:latin typeface="Arial" pitchFamily="34" charset="0"/>
                <a:cs typeface="Arial" pitchFamily="34" charset="0"/>
              </a:rPr>
              <a:t>NEH 09:14.)</a:t>
            </a:r>
            <a:endParaRPr lang="en-GB" dirty="0">
              <a:latin typeface="Arial" pitchFamily="34" charset="0"/>
              <a:cs typeface="Arial" pitchFamily="34" charset="0"/>
            </a:endParaRPr>
          </a:p>
          <a:p>
            <a:pPr fontAlgn="auto">
              <a:spcAft>
                <a:spcPts val="0"/>
              </a:spcAft>
              <a:buClr>
                <a:schemeClr val="accent2">
                  <a:lumMod val="50000"/>
                </a:schemeClr>
              </a:buClr>
              <a:buSzPct val="80000"/>
              <a:buFont typeface="Wingdings" pitchFamily="2" charset="2"/>
              <a:buChar char="v"/>
              <a:defRPr/>
            </a:pP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ctr" fontAlgn="auto">
              <a:spcAft>
                <a:spcPts val="0"/>
              </a:spcAft>
              <a:defRPr/>
            </a:pPr>
            <a:r>
              <a:rPr lang="fa-IR" sz="3600" b="1" dirty="0" smtClean="0">
                <a:solidFill>
                  <a:schemeClr val="accent4"/>
                </a:solidFill>
                <a:latin typeface="Tahoma" pitchFamily="34" charset="0"/>
                <a:ea typeface="Tahoma" pitchFamily="34" charset="0"/>
                <a:cs typeface="Tahoma" pitchFamily="34" charset="0"/>
              </a:rPr>
              <a:t>روز خاص برای عبادت کردن تمام شده</a:t>
            </a:r>
            <a:endParaRPr lang="en-GB" sz="3600" b="1" dirty="0">
              <a:solidFill>
                <a:schemeClr val="accent4"/>
              </a:solidFill>
              <a:latin typeface="Tahoma" pitchFamily="34" charset="0"/>
              <a:ea typeface="Tahoma" pitchFamily="34" charset="0"/>
              <a:cs typeface="Tahoma" pitchFamily="34" charset="0"/>
            </a:endParaRPr>
          </a:p>
        </p:txBody>
      </p:sp>
      <p:sp>
        <p:nvSpPr>
          <p:cNvPr id="17411"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a:latin typeface="Arial" pitchFamily="34" charset="0"/>
                <a:cs typeface="Arial" pitchFamily="34" charset="0"/>
              </a:rPr>
              <a:t>مسیحیانی که به نگه داشتن بخش هایی از قانون </a:t>
            </a:r>
            <a:r>
              <a:rPr lang="fa-IR" dirty="0" smtClean="0">
                <a:latin typeface="Arial" pitchFamily="34" charset="0"/>
                <a:cs typeface="Arial" pitchFamily="34" charset="0"/>
              </a:rPr>
              <a:t>موزیک </a:t>
            </a:r>
            <a:r>
              <a:rPr lang="fa-IR" dirty="0">
                <a:latin typeface="Arial" pitchFamily="34" charset="0"/>
                <a:cs typeface="Arial" pitchFamily="34" charset="0"/>
              </a:rPr>
              <a:t>بازگشت، به عنوان مثال </a:t>
            </a:r>
            <a:r>
              <a:rPr lang="fa-IR" dirty="0" smtClean="0">
                <a:latin typeface="Arial" pitchFamily="34" charset="0"/>
                <a:cs typeface="Arial" pitchFamily="34" charset="0"/>
              </a:rPr>
              <a:t>روزخاص برای عبادت کردن، </a:t>
            </a:r>
            <a:r>
              <a:rPr lang="fa-IR" dirty="0">
                <a:latin typeface="Arial" pitchFamily="34" charset="0"/>
                <a:cs typeface="Arial" pitchFamily="34" charset="0"/>
              </a:rPr>
              <a:t>توسط پل به عنوان بازگشت "به اصول ضعیف و پر از بدبختی (</a:t>
            </a:r>
            <a:r>
              <a:rPr lang="en-GB" dirty="0">
                <a:latin typeface="Arial" pitchFamily="34" charset="0"/>
                <a:cs typeface="Arial" pitchFamily="34" charset="0"/>
              </a:rPr>
              <a:t>NIV) </a:t>
            </a:r>
            <a:r>
              <a:rPr lang="fa-IR" dirty="0">
                <a:latin typeface="Arial" pitchFamily="34" charset="0"/>
                <a:cs typeface="Arial" pitchFamily="34" charset="0"/>
              </a:rPr>
              <a:t>که مورد نظر شما دوباره به در اسارت است توصیف شده است. شما روز مشاهده (به عنوان مثال </a:t>
            </a:r>
            <a:r>
              <a:rPr lang="fa-IR" dirty="0" smtClean="0">
                <a:latin typeface="Arial" pitchFamily="34" charset="0"/>
                <a:cs typeface="Arial" pitchFamily="34" charset="0"/>
              </a:rPr>
              <a:t>روز خاص برای عبادت کردن) </a:t>
            </a:r>
            <a:r>
              <a:rPr lang="fa-IR" dirty="0">
                <a:latin typeface="Arial" pitchFamily="34" charset="0"/>
                <a:cs typeface="Arial" pitchFamily="34" charset="0"/>
              </a:rPr>
              <a:t>و ماه ها و فصول سال و (به عنوان مثال جشنواره های یهودی). من برای شما می ترسم، تا مبادا من را برای شما در بیهوده "زحمت کشیده </a:t>
            </a:r>
            <a:r>
              <a:rPr lang="fa-IR" dirty="0" smtClean="0">
                <a:latin typeface="Arial" pitchFamily="34" charset="0"/>
                <a:cs typeface="Arial" pitchFamily="34" charset="0"/>
              </a:rPr>
              <a:t>(</a:t>
            </a:r>
            <a:r>
              <a:rPr lang="en-US" dirty="0" smtClean="0">
                <a:latin typeface="Arial" pitchFamily="34" charset="0"/>
                <a:cs typeface="Arial" pitchFamily="34" charset="0"/>
              </a:rPr>
              <a:t>gal</a:t>
            </a:r>
            <a:r>
              <a:rPr lang="fa-IR" dirty="0" smtClean="0">
                <a:latin typeface="Arial" pitchFamily="34" charset="0"/>
                <a:cs typeface="Arial" pitchFamily="34" charset="0"/>
              </a:rPr>
              <a:t> </a:t>
            </a:r>
            <a:r>
              <a:rPr lang="fa-IR" dirty="0">
                <a:latin typeface="Arial" pitchFamily="34" charset="0"/>
                <a:cs typeface="Arial" pitchFamily="34" charset="0"/>
              </a:rPr>
              <a:t>4: 9-11).</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fontAlgn="auto">
              <a:spcAft>
                <a:spcPts val="0"/>
              </a:spcAft>
              <a:defRPr/>
            </a:pPr>
            <a:r>
              <a:rPr lang="fa-IR" sz="3600" b="1" dirty="0" smtClean="0">
                <a:solidFill>
                  <a:schemeClr val="accent4"/>
                </a:solidFill>
                <a:latin typeface="Tahoma" pitchFamily="34" charset="0"/>
                <a:ea typeface="Tahoma" pitchFamily="34" charset="0"/>
                <a:cs typeface="Tahoma" pitchFamily="34" charset="0"/>
              </a:rPr>
              <a:t>روز خاص برای عبادت کردن و رستاخیزی</a:t>
            </a:r>
            <a:endParaRPr lang="en-GB" sz="3600" b="1" dirty="0">
              <a:solidFill>
                <a:schemeClr val="accent4"/>
              </a:solidFill>
              <a:latin typeface="Tahoma" pitchFamily="34" charset="0"/>
              <a:ea typeface="Tahoma" pitchFamily="34" charset="0"/>
              <a:cs typeface="Tahoma" pitchFamily="34" charset="0"/>
            </a:endParaRPr>
          </a:p>
        </p:txBody>
      </p:sp>
      <p:sp>
        <p:nvSpPr>
          <p:cNvPr id="18435"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a:latin typeface="Arial" pitchFamily="34" charset="0"/>
                <a:cs typeface="Arial" pitchFamily="34" charset="0"/>
              </a:rPr>
              <a:t>مشاهده </a:t>
            </a:r>
            <a:r>
              <a:rPr lang="fa-IR" dirty="0" smtClean="0">
                <a:latin typeface="Arial" pitchFamily="34" charset="0"/>
                <a:cs typeface="Arial" pitchFamily="34" charset="0"/>
              </a:rPr>
              <a:t>روز خاص برای عبادت  </a:t>
            </a:r>
            <a:r>
              <a:rPr lang="fa-IR" dirty="0">
                <a:latin typeface="Arial" pitchFamily="34" charset="0"/>
                <a:cs typeface="Arial" pitchFamily="34" charset="0"/>
              </a:rPr>
              <a:t>بی ربط است به رستگاری: "یکی </a:t>
            </a:r>
            <a:r>
              <a:rPr lang="fa-IR" dirty="0" smtClean="0">
                <a:latin typeface="Arial" pitchFamily="34" charset="0"/>
                <a:cs typeface="Arial" pitchFamily="34" charset="0"/>
              </a:rPr>
              <a:t>اعتبار</a:t>
            </a:r>
            <a:r>
              <a:rPr lang="en-GB" dirty="0" smtClean="0">
                <a:latin typeface="Arial" pitchFamily="34" charset="0"/>
                <a:cs typeface="Arial" pitchFamily="34" charset="0"/>
              </a:rPr>
              <a:t> </a:t>
            </a:r>
            <a:r>
              <a:rPr lang="fa-IR" dirty="0">
                <a:latin typeface="Arial" pitchFamily="34" charset="0"/>
                <a:cs typeface="Arial" pitchFamily="34" charset="0"/>
              </a:rPr>
              <a:t>مرد یک روز در بالا دیگر (یعنی در معنای روحانی)؛ یکی دیگر از </a:t>
            </a:r>
            <a:r>
              <a:rPr lang="fa-IR" dirty="0" smtClean="0">
                <a:latin typeface="Arial" pitchFamily="34" charset="0"/>
                <a:cs typeface="Arial" pitchFamily="34" charset="0"/>
              </a:rPr>
              <a:t>اعتبارها هر </a:t>
            </a:r>
            <a:r>
              <a:rPr lang="fa-IR" dirty="0">
                <a:latin typeface="Arial" pitchFamily="34" charset="0"/>
                <a:cs typeface="Arial" pitchFamily="34" charset="0"/>
              </a:rPr>
              <a:t>روز به طور یکسان اجازه دهید هر یک به طور کامل در ذهن خود متقاعد او که مشاهده </a:t>
            </a:r>
            <a:r>
              <a:rPr lang="fa-IR" dirty="0" smtClean="0">
                <a:latin typeface="Arial" pitchFamily="34" charset="0"/>
                <a:cs typeface="Arial" pitchFamily="34" charset="0"/>
              </a:rPr>
              <a:t>روز</a:t>
            </a:r>
            <a:r>
              <a:rPr lang="fa-IR" dirty="0">
                <a:latin typeface="Arial" pitchFamily="34" charset="0"/>
                <a:cs typeface="Arial" pitchFamily="34" charset="0"/>
              </a:rPr>
              <a:t>، آن را مشاهده به پروردگار. و او که روز مشاهده نیست، به پروردگار او آن را </a:t>
            </a:r>
            <a:r>
              <a:rPr lang="fa-IR" dirty="0" smtClean="0">
                <a:latin typeface="Arial" pitchFamily="34" charset="0"/>
                <a:cs typeface="Arial" pitchFamily="34" charset="0"/>
              </a:rPr>
              <a:t>رعایت نمی شود  "(</a:t>
            </a:r>
            <a:r>
              <a:rPr lang="en-US" dirty="0" smtClean="0">
                <a:latin typeface="Arial" pitchFamily="34" charset="0"/>
                <a:cs typeface="Arial" pitchFamily="34" charset="0"/>
              </a:rPr>
              <a:t>rom</a:t>
            </a:r>
            <a:r>
              <a:rPr lang="fa-IR" dirty="0" smtClean="0">
                <a:latin typeface="Arial" pitchFamily="34" charset="0"/>
                <a:cs typeface="Arial" pitchFamily="34" charset="0"/>
              </a:rPr>
              <a:t> </a:t>
            </a:r>
            <a:r>
              <a:rPr lang="fa-IR" dirty="0">
                <a:latin typeface="Arial" pitchFamily="34" charset="0"/>
                <a:cs typeface="Arial" pitchFamily="34" charset="0"/>
              </a:rPr>
              <a:t>14: 5،6).</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274638"/>
            <a:ext cx="8291513" cy="1641475"/>
          </a:xfrm>
        </p:spPr>
        <p:txBody>
          <a:bodyPr/>
          <a:lstStyle/>
          <a:p>
            <a:pPr algn="ctr" fontAlgn="auto">
              <a:spcAft>
                <a:spcPts val="0"/>
              </a:spcAft>
              <a:defRPr/>
            </a:pPr>
            <a:r>
              <a:rPr lang="fa-IR" sz="3600" b="1" dirty="0">
                <a:solidFill>
                  <a:schemeClr val="accent4"/>
                </a:solidFill>
                <a:latin typeface="Tahoma" pitchFamily="34" charset="0"/>
                <a:ea typeface="Tahoma" pitchFamily="34" charset="0"/>
                <a:cs typeface="Tahoma" pitchFamily="34" charset="0"/>
              </a:rPr>
              <a:t>هیچ فرقی </a:t>
            </a:r>
            <a:r>
              <a:rPr lang="fa-IR" sz="3600" b="1" dirty="0" smtClean="0">
                <a:solidFill>
                  <a:schemeClr val="accent4"/>
                </a:solidFill>
                <a:latin typeface="Tahoma" pitchFamily="34" charset="0"/>
                <a:ea typeface="Tahoma" pitchFamily="34" charset="0"/>
                <a:cs typeface="Tahoma" pitchFamily="34" charset="0"/>
              </a:rPr>
              <a:t>بین </a:t>
            </a:r>
            <a:r>
              <a:rPr lang="fa-IR" sz="3600" b="1" dirty="0">
                <a:solidFill>
                  <a:schemeClr val="accent4"/>
                </a:solidFill>
                <a:latin typeface="Tahoma" pitchFamily="34" charset="0"/>
                <a:ea typeface="Tahoma" pitchFamily="34" charset="0"/>
                <a:cs typeface="Tahoma" pitchFamily="34" charset="0"/>
              </a:rPr>
              <a:t>ده </a:t>
            </a:r>
            <a:r>
              <a:rPr lang="fa-IR" sz="3600" b="1" dirty="0" smtClean="0">
                <a:solidFill>
                  <a:schemeClr val="accent4"/>
                </a:solidFill>
                <a:latin typeface="Tahoma" pitchFamily="34" charset="0"/>
                <a:ea typeface="Tahoma" pitchFamily="34" charset="0"/>
                <a:cs typeface="Tahoma" pitchFamily="34" charset="0"/>
              </a:rPr>
              <a:t>فرمان </a:t>
            </a:r>
            <a:r>
              <a:rPr lang="fa-IR" sz="3600" b="1" dirty="0">
                <a:solidFill>
                  <a:schemeClr val="accent4"/>
                </a:solidFill>
                <a:latin typeface="Tahoma" pitchFamily="34" charset="0"/>
                <a:ea typeface="Tahoma" pitchFamily="34" charset="0"/>
                <a:cs typeface="Tahoma" pitchFamily="34" charset="0"/>
              </a:rPr>
              <a:t>و "قانون موسی"</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179388" y="2276475"/>
            <a:ext cx="8229600" cy="381635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a:latin typeface="Arial" pitchFamily="34" charset="0"/>
                <a:cs typeface="Arial" pitchFamily="34" charset="0"/>
              </a:rPr>
              <a:t>ه فرمان، از جمله این که در مورد </a:t>
            </a:r>
            <a:r>
              <a:rPr lang="fa-IR" dirty="0" smtClean="0">
                <a:latin typeface="Arial" pitchFamily="34" charset="0"/>
                <a:cs typeface="Arial" pitchFamily="34" charset="0"/>
              </a:rPr>
              <a:t>عبادت روز خاص، </a:t>
            </a:r>
            <a:r>
              <a:rPr lang="fa-IR" dirty="0">
                <a:latin typeface="Arial" pitchFamily="34" charset="0"/>
                <a:cs typeface="Arial" pitchFamily="34" charset="0"/>
              </a:rPr>
              <a:t>بخشی از میثاق قدیمی که دور توسط مسیح انجام شد عبارت بودند از: خدا "اعلام کرد به شما (اسرائیل) پیمان خود که به شما دستور (اسرائیل) را به انجام، که ده فرمان است؛ و او آنها را بر روی دو قرص از سنگ نوشت </a:t>
            </a:r>
            <a:r>
              <a:rPr lang="fa-IR" dirty="0" smtClean="0">
                <a:latin typeface="Arial" pitchFamily="34" charset="0"/>
                <a:cs typeface="Arial" pitchFamily="34" charset="0"/>
              </a:rPr>
              <a:t>"</a:t>
            </a:r>
            <a:r>
              <a:rPr lang="en-GB" dirty="0">
                <a:latin typeface="Arial" pitchFamily="34" charset="0"/>
                <a:cs typeface="Arial" pitchFamily="34" charset="0"/>
              </a:rPr>
              <a:t> (Deut. 4:13).</a:t>
            </a:r>
            <a:endParaRPr lang="en-GB" dirty="0" smtClean="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a:t>
            </a:r>
            <a:r>
              <a:rPr lang="fa-IR" dirty="0">
                <a:latin typeface="Arial" pitchFamily="34" charset="0"/>
                <a:cs typeface="Arial" pitchFamily="34" charset="0"/>
              </a:rPr>
              <a:t>خدا "در قرص نوشت کلمات این پیمان، ده فرمان</a:t>
            </a:r>
            <a:r>
              <a:rPr lang="fa-IR" dirty="0" smtClean="0">
                <a:latin typeface="Arial" pitchFamily="34" charset="0"/>
                <a:cs typeface="Arial" pitchFamily="34" charset="0"/>
              </a:rPr>
              <a:t>"</a:t>
            </a:r>
            <a:r>
              <a:rPr lang="en-GB" dirty="0">
                <a:latin typeface="Arial" pitchFamily="34" charset="0"/>
                <a:cs typeface="Arial" pitchFamily="34" charset="0"/>
              </a:rPr>
              <a:t> (Ex. 34:28</a:t>
            </a:r>
            <a:r>
              <a:rPr lang="en-GB" dirty="0" smtClean="0">
                <a:latin typeface="Arial" pitchFamily="34" charset="0"/>
                <a:cs typeface="Arial" pitchFamily="34" charset="0"/>
              </a:rPr>
              <a:t>).</a:t>
            </a:r>
            <a:endParaRPr lang="en-GB"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Heb. </a:t>
            </a:r>
            <a:r>
              <a:rPr lang="en-GB" dirty="0" smtClean="0">
                <a:latin typeface="Arial" pitchFamily="34" charset="0"/>
                <a:cs typeface="Arial" pitchFamily="34" charset="0"/>
              </a:rPr>
              <a:t>9:4</a:t>
            </a:r>
            <a:r>
              <a:rPr lang="fa-IR" dirty="0">
                <a:latin typeface="Arial" pitchFamily="34" charset="0"/>
                <a:cs typeface="Arial" pitchFamily="34" charset="0"/>
              </a:rPr>
              <a:t>ز "قرص میثاق" صحبت می کند. ده فرمان در الواح سنگی، که شامل "(قدیمی) عهد و پیمان" نوشته شده بود</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fa-IR" sz="3600" b="1" dirty="0" smtClean="0">
                <a:solidFill>
                  <a:schemeClr val="accent4"/>
                </a:solidFill>
                <a:latin typeface="Tahoma" pitchFamily="34" charset="0"/>
                <a:ea typeface="Tahoma" pitchFamily="34" charset="0"/>
                <a:cs typeface="Tahoma" pitchFamily="34" charset="0"/>
              </a:rPr>
              <a:t>میثاق قدیمی به واسطه میثاق جدید</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960563"/>
            <a:ext cx="7620000" cy="4132262"/>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پائول گفته از شروع "آزاد </a:t>
            </a:r>
            <a:r>
              <a:rPr lang="fa-IR" dirty="0">
                <a:latin typeface="Arial" pitchFamily="34" charset="0"/>
                <a:cs typeface="Arial" pitchFamily="34" charset="0"/>
              </a:rPr>
              <a:t>شده از </a:t>
            </a:r>
            <a:r>
              <a:rPr lang="fa-IR" dirty="0" smtClean="0">
                <a:latin typeface="Arial" pitchFamily="34" charset="0"/>
                <a:cs typeface="Arial" pitchFamily="34" charset="0"/>
              </a:rPr>
              <a:t>قانون قدیمی </a:t>
            </a:r>
            <a:r>
              <a:rPr lang="fa-IR" dirty="0">
                <a:latin typeface="Arial" pitchFamily="34" charset="0"/>
                <a:cs typeface="Arial" pitchFamily="34" charset="0"/>
              </a:rPr>
              <a:t>... راه قدیمی از کد نوشته </a:t>
            </a:r>
            <a:r>
              <a:rPr lang="fa-IR" dirty="0" smtClean="0">
                <a:latin typeface="Arial" pitchFamily="34" charset="0"/>
                <a:cs typeface="Arial" pitchFamily="34" charset="0"/>
              </a:rPr>
              <a:t>شده جدید"</a:t>
            </a:r>
            <a:r>
              <a:rPr lang="en-GB" dirty="0">
                <a:latin typeface="Arial" pitchFamily="34" charset="0"/>
                <a:cs typeface="Arial" pitchFamily="34" charset="0"/>
              </a:rPr>
              <a:t> (Rom. 7:6 NIV)</a:t>
            </a:r>
            <a:r>
              <a:rPr lang="fa-IR" dirty="0">
                <a:latin typeface="Arial" pitchFamily="34" charset="0"/>
                <a:cs typeface="Arial" pitchFamily="34" charset="0"/>
              </a:rPr>
              <a:t> </a:t>
            </a:r>
            <a:endParaRPr lang="en-GB"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بنگر</a:t>
            </a:r>
            <a:r>
              <a:rPr lang="fa-IR" dirty="0">
                <a:latin typeface="Arial" pitchFamily="34" charset="0"/>
                <a:cs typeface="Arial" pitchFamily="34" charset="0"/>
              </a:rPr>
              <a:t>، روز آمده، می گوید خداوند، که من عهد جدید با خاندان اسرائیل و با خاندان </a:t>
            </a:r>
            <a:r>
              <a:rPr lang="en-GB" dirty="0">
                <a:latin typeface="Arial" pitchFamily="34" charset="0"/>
                <a:cs typeface="Arial" pitchFamily="34" charset="0"/>
              </a:rPr>
              <a:t>Judah- </a:t>
            </a:r>
            <a:r>
              <a:rPr lang="fa-IR" dirty="0">
                <a:latin typeface="Arial" pitchFamily="34" charset="0"/>
                <a:cs typeface="Arial" pitchFamily="34" charset="0"/>
              </a:rPr>
              <a:t>با توجه به عهد و پیمان است که من با پدران خود ساخته شده ... برای این نیست که میثاق است که من با خاندان اسرائیل پس از آن روزها را، می گوید پروردگار است. </a:t>
            </a:r>
            <a:r>
              <a:rPr lang="fa-IR" dirty="0" smtClean="0">
                <a:latin typeface="Arial" pitchFamily="34" charset="0"/>
                <a:cs typeface="Arial" pitchFamily="34" charset="0"/>
              </a:rPr>
              <a:t>قوانین </a:t>
            </a:r>
            <a:r>
              <a:rPr lang="fa-IR" dirty="0">
                <a:latin typeface="Arial" pitchFamily="34" charset="0"/>
                <a:cs typeface="Arial" pitchFamily="34" charset="0"/>
              </a:rPr>
              <a:t>من را به ذهن خود و در قلب خود قرار داده خواهد شد همچنین من به آنها ... </a:t>
            </a:r>
            <a:r>
              <a:rPr lang="fa-IR" dirty="0" smtClean="0">
                <a:latin typeface="Arial" pitchFamily="34" charset="0"/>
                <a:cs typeface="Arial" pitchFamily="34" charset="0"/>
              </a:rPr>
              <a:t>فرستاده که او </a:t>
            </a:r>
            <a:r>
              <a:rPr lang="fa-IR" dirty="0">
                <a:latin typeface="Arial" pitchFamily="34" charset="0"/>
                <a:cs typeface="Arial" pitchFamily="34" charset="0"/>
              </a:rPr>
              <a:t>گفت: عهد جدید، او ساخته شده است برای اولین بار از </a:t>
            </a:r>
            <a:r>
              <a:rPr lang="fa-IR" dirty="0" smtClean="0">
                <a:latin typeface="Arial" pitchFamily="34" charset="0"/>
                <a:cs typeface="Arial" pitchFamily="34" charset="0"/>
              </a:rPr>
              <a:t>رفته. </a:t>
            </a:r>
            <a:r>
              <a:rPr lang="fa-IR" dirty="0">
                <a:latin typeface="Arial" pitchFamily="34" charset="0"/>
                <a:cs typeface="Arial" pitchFamily="34" charset="0"/>
              </a:rPr>
              <a:t>در حال حاضر آنچه در حال تبدیل شدن </a:t>
            </a:r>
            <a:r>
              <a:rPr lang="fa-IR" dirty="0" smtClean="0">
                <a:latin typeface="Arial" pitchFamily="34" charset="0"/>
                <a:cs typeface="Arial" pitchFamily="34" charset="0"/>
              </a:rPr>
              <a:t>و </a:t>
            </a:r>
            <a:r>
              <a:rPr lang="fa-IR" dirty="0">
                <a:latin typeface="Arial" pitchFamily="34" charset="0"/>
                <a:cs typeface="Arial" pitchFamily="34" charset="0"/>
              </a:rPr>
              <a:t>در حال رشد قدیمی آماده محو دور "</a:t>
            </a:r>
            <a:r>
              <a:rPr lang="fa-IR" dirty="0" smtClean="0">
                <a:latin typeface="Arial" pitchFamily="34" charset="0"/>
                <a:cs typeface="Arial" pitchFamily="34" charset="0"/>
              </a:rPr>
              <a:t>است</a:t>
            </a:r>
            <a:r>
              <a:rPr lang="en-GB" dirty="0">
                <a:latin typeface="Arial" pitchFamily="34" charset="0"/>
                <a:cs typeface="Arial" pitchFamily="34" charset="0"/>
              </a:rPr>
              <a:t> (Heb. 8:8-13.</a:t>
            </a:r>
            <a:r>
              <a:rPr lang="fa-IR" dirty="0">
                <a:latin typeface="Arial" pitchFamily="34" charset="0"/>
                <a:cs typeface="Arial" pitchFamily="34" charset="0"/>
              </a:rPr>
              <a:t> </a:t>
            </a:r>
            <a:endParaRPr lang="en-GB" dirty="0">
              <a:latin typeface="Arial" pitchFamily="34" charset="0"/>
              <a:cs typeface="Arial" pitchFamily="34" charset="0"/>
            </a:endParaRPr>
          </a:p>
          <a:p>
            <a:pPr fontAlgn="auto">
              <a:spcAft>
                <a:spcPts val="0"/>
              </a:spcAft>
              <a:buClr>
                <a:schemeClr val="accent2">
                  <a:lumMod val="50000"/>
                </a:schemeClr>
              </a:buClr>
              <a:buSzPct val="80000"/>
              <a:buFont typeface="Wingdings" pitchFamily="2" charset="2"/>
              <a:buChar char="v"/>
              <a:defRPr/>
            </a:pP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fa-IR" sz="3600" b="1" dirty="0" smtClean="0">
                <a:solidFill>
                  <a:schemeClr val="accent4"/>
                </a:solidFill>
                <a:latin typeface="Tahoma" pitchFamily="34" charset="0"/>
                <a:ea typeface="Tahoma" pitchFamily="34" charset="0"/>
                <a:cs typeface="Tahoma" pitchFamily="34" charset="0"/>
              </a:rPr>
              <a:t>و دیگر پیامهایی که تکرار شده</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rtlCol="0">
            <a:noAutofit/>
          </a:bodyPr>
          <a:lstStyle/>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1st. - Eph. 4:6; 1 John 5:21; Matt. 4:10</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2nd. - 1 Cor. 10:14; Rom. 1:25</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3rd. - James 5:12; Matt. 5:34,35</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4th- THE SABBATH… NOT REPEATED</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5th. - Eph. 6:1,2; Col. 3:20</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6th. - 1 John 3:15; Matt. 5:21</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7th. - Heb. 13:4; Matt. 5:27,28</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8th. - Rom. 2:21; Eph. 4:28</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9th. - Col. 3:9; Eph. 4:25; 2 Tim. 3:3</a:t>
            </a:r>
          </a:p>
          <a:p>
            <a:pPr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 10th. - Eph. 5:3; Col. 3:5.</a:t>
            </a:r>
          </a:p>
          <a:p>
            <a:pPr fontAlgn="auto">
              <a:spcAft>
                <a:spcPts val="0"/>
              </a:spcAft>
              <a:buClr>
                <a:schemeClr val="accent2">
                  <a:lumMod val="50000"/>
                </a:schemeClr>
              </a:buClr>
              <a:buSzPct val="80000"/>
              <a:buFont typeface="Wingdings" pitchFamily="2" charset="2"/>
              <a:buChar char="v"/>
              <a:defRPr/>
            </a:pP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68313" y="0"/>
            <a:ext cx="7620000" cy="1143000"/>
          </a:xfrm>
        </p:spPr>
        <p:txBody>
          <a:bodyPr>
            <a:normAutofit/>
          </a:bodyPr>
          <a:lstStyle/>
          <a:p>
            <a:pPr algn="ctr" fontAlgn="auto">
              <a:spcAft>
                <a:spcPts val="0"/>
              </a:spcAft>
              <a:defRPr/>
            </a:pPr>
            <a:r>
              <a:rPr lang="fa-IR" dirty="0" smtClean="0"/>
              <a:t>مطالعه درس 9 : سوالها</a:t>
            </a:r>
            <a:endParaRPr lang="en-GB" dirty="0">
              <a:latin typeface="Tahoma" pitchFamily="34" charset="0"/>
              <a:ea typeface="Tahoma" pitchFamily="34" charset="0"/>
              <a:cs typeface="Tahoma" pitchFamily="34" charset="0"/>
            </a:endParaRPr>
          </a:p>
        </p:txBody>
      </p:sp>
      <p:sp>
        <p:nvSpPr>
          <p:cNvPr id="3" name="Content Placeholder 2"/>
          <p:cNvSpPr>
            <a:spLocks noGrp="1"/>
          </p:cNvSpPr>
          <p:nvPr>
            <p:ph sz="half" idx="1"/>
          </p:nvPr>
        </p:nvSpPr>
        <p:spPr>
          <a:xfrm>
            <a:off x="539750" y="1052513"/>
            <a:ext cx="3657600" cy="459105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1. چرا از مرگ عیسی، به جای هر انسان دیگر، مورد نیاز برای نجات ما شد؟</a:t>
            </a:r>
          </a:p>
          <a:p>
            <a:pPr algn="r" rtl="1" fontAlgn="auto">
              <a:spcAft>
                <a:spcPts val="0"/>
              </a:spcAft>
              <a:buClr>
                <a:schemeClr val="accent2">
                  <a:lumMod val="50000"/>
                </a:schemeClr>
              </a:buClr>
              <a:buSzPct val="80000"/>
              <a:buFont typeface="Wingdings" pitchFamily="2" charset="2"/>
              <a:buChar char="v"/>
              <a:defRPr/>
            </a:pPr>
            <a:endParaRPr lang="fa-IR"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2. چرا قربانی های حیوانی قانون موسی کافی نیست به دور از گناه بود؟</a:t>
            </a:r>
          </a:p>
          <a:p>
            <a:pPr algn="r" rtl="1" fontAlgn="auto">
              <a:spcAft>
                <a:spcPts val="0"/>
              </a:spcAft>
              <a:buClr>
                <a:schemeClr val="accent2">
                  <a:lumMod val="50000"/>
                </a:schemeClr>
              </a:buClr>
              <a:buSzPct val="80000"/>
              <a:buFont typeface="Wingdings" pitchFamily="2" charset="2"/>
              <a:buChar char="v"/>
              <a:defRPr/>
            </a:pPr>
            <a:endParaRPr lang="fa-IR"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عیسی نماینده ما و یا جایگزین ما 3. هنگامی که او فوت کرد؟</a:t>
            </a:r>
          </a:p>
          <a:p>
            <a:pPr algn="r" rtl="1" fontAlgn="auto">
              <a:spcAft>
                <a:spcPts val="0"/>
              </a:spcAft>
              <a:buClr>
                <a:schemeClr val="accent2">
                  <a:lumMod val="50000"/>
                </a:schemeClr>
              </a:buClr>
              <a:buSzPct val="80000"/>
              <a:buFont typeface="Wingdings" pitchFamily="2" charset="2"/>
              <a:buChar char="v"/>
              <a:defRPr/>
            </a:pPr>
            <a:endParaRPr lang="fa-IR"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4. کدام یک از عبارات زیر درست است؟</a:t>
            </a: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مسیح به جای ما مرد در حال مرگ</a:t>
            </a: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مسیح نشان داده ما، به طوری خدا می تواند ما را به خاطر او را ببخش</a:t>
            </a: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مسیح مانند ما بود اما ما نشان نمی</a:t>
            </a: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مرگ مسیح بدان معنی است که دیگر نمی خواهد خدا نگه هر انسان گناه گناه است.</a:t>
            </a:r>
            <a:endParaRPr lang="en-GB" sz="1600" dirty="0">
              <a:latin typeface="Arial" pitchFamily="34" charset="0"/>
              <a:cs typeface="Arial" pitchFamily="34" charset="0"/>
            </a:endParaRPr>
          </a:p>
        </p:txBody>
      </p:sp>
      <p:sp>
        <p:nvSpPr>
          <p:cNvPr id="4" name="Content Placeholder 3"/>
          <p:cNvSpPr>
            <a:spLocks noGrp="1"/>
          </p:cNvSpPr>
          <p:nvPr>
            <p:ph sz="half" idx="2"/>
          </p:nvPr>
        </p:nvSpPr>
        <p:spPr>
          <a:xfrm>
            <a:off x="4427538" y="1052513"/>
            <a:ext cx="3657600" cy="459105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 چگونه می توانیم از مرگ و قیام عیسی بهره مند شوند؟</a:t>
            </a:r>
          </a:p>
          <a:p>
            <a:pPr algn="r" rtl="1" fontAlgn="auto">
              <a:spcAft>
                <a:spcPts val="0"/>
              </a:spcAft>
              <a:buClr>
                <a:schemeClr val="accent2">
                  <a:lumMod val="50000"/>
                </a:schemeClr>
              </a:buClr>
              <a:buSzPct val="80000"/>
              <a:buFont typeface="Wingdings" pitchFamily="2" charset="2"/>
              <a:buChar char="v"/>
              <a:defRPr/>
            </a:pPr>
            <a:endParaRPr lang="fa-IR"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6. هنگامی که مسیح بر روی صلیب درگذشت، او</a:t>
            </a: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پایان دادن به دستورات کوچکتر از قانون موسی اما نه 10 فرمان</a:t>
            </a: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پایان دادن به همه قانون موسی از جمله ده فرمان</a:t>
            </a: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پایان دادن به قانون موسی به جز برای اعیاد یهودی</a:t>
            </a: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هیچ تاثیری در موقعیت قانون موسی؟</a:t>
            </a:r>
          </a:p>
          <a:p>
            <a:pPr algn="r" rtl="1" fontAlgn="auto">
              <a:spcAft>
                <a:spcPts val="0"/>
              </a:spcAft>
              <a:buClr>
                <a:schemeClr val="accent2">
                  <a:lumMod val="50000"/>
                </a:schemeClr>
              </a:buClr>
              <a:buSzPct val="80000"/>
              <a:buFont typeface="Wingdings" pitchFamily="2" charset="2"/>
              <a:buChar char="v"/>
              <a:defRPr/>
            </a:pPr>
            <a:endParaRPr lang="fa-IR"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7. باید ما سبت در حال حاضر به منظور حفظ ذخیره شود؟</a:t>
            </a:r>
          </a:p>
          <a:p>
            <a:pPr algn="r" rtl="1" fontAlgn="auto">
              <a:spcAft>
                <a:spcPts val="0"/>
              </a:spcAft>
              <a:buClr>
                <a:schemeClr val="accent2">
                  <a:lumMod val="50000"/>
                </a:schemeClr>
              </a:buClr>
              <a:buSzPct val="80000"/>
              <a:buFont typeface="Wingdings" pitchFamily="2" charset="2"/>
              <a:buChar char="v"/>
              <a:defRPr/>
            </a:pPr>
            <a:endParaRPr lang="fa-IR" sz="1600"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fa-IR" sz="1600" dirty="0">
                <a:latin typeface="Arial" pitchFamily="34" charset="0"/>
                <a:cs typeface="Arial" pitchFamily="34" charset="0"/>
              </a:rPr>
              <a:t>8. </a:t>
            </a:r>
            <a:r>
              <a:rPr lang="fa-IR" sz="1600">
                <a:latin typeface="Arial" pitchFamily="34" charset="0"/>
                <a:cs typeface="Arial" pitchFamily="34" charset="0"/>
              </a:rPr>
              <a:t>دلایل پاسخ شما به سوال 7 را.</a:t>
            </a:r>
            <a:endParaRPr lang="en-GB"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925" y="1652588"/>
            <a:ext cx="7954963" cy="480060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او بود» در هر نقطه هایی از وسوسه همچون ما هست، هنوز برون گناه (</a:t>
            </a:r>
            <a:r>
              <a:rPr lang="en-US" dirty="0" err="1" smtClean="0">
                <a:latin typeface="Arial" pitchFamily="34" charset="0"/>
                <a:cs typeface="Arial" pitchFamily="34" charset="0"/>
              </a:rPr>
              <a:t>heb</a:t>
            </a:r>
            <a:r>
              <a:rPr lang="en-US" dirty="0" smtClean="0">
                <a:latin typeface="Arial" pitchFamily="34" charset="0"/>
                <a:cs typeface="Arial" pitchFamily="34" charset="0"/>
              </a:rPr>
              <a:t> 4:15</a:t>
            </a:r>
            <a:r>
              <a:rPr lang="fa-IR" dirty="0" smtClean="0">
                <a:latin typeface="Arial" pitchFamily="34" charset="0"/>
                <a:cs typeface="Arial" pitchFamily="34" charset="0"/>
              </a:rPr>
              <a:t>)</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او» حالا نه گناه» در او اینان است نه گناه (</a:t>
            </a:r>
            <a:r>
              <a:rPr lang="en-US" dirty="0" smtClean="0">
                <a:latin typeface="Arial" pitchFamily="34" charset="0"/>
                <a:cs typeface="Arial" pitchFamily="34" charset="0"/>
              </a:rPr>
              <a:t>2 </a:t>
            </a:r>
            <a:r>
              <a:rPr lang="en-US" dirty="0" err="1" smtClean="0">
                <a:latin typeface="Arial" pitchFamily="34" charset="0"/>
                <a:cs typeface="Arial" pitchFamily="34" charset="0"/>
              </a:rPr>
              <a:t>cor</a:t>
            </a:r>
            <a:r>
              <a:rPr lang="en-US" dirty="0" smtClean="0">
                <a:latin typeface="Arial" pitchFamily="34" charset="0"/>
                <a:cs typeface="Arial" pitchFamily="34" charset="0"/>
              </a:rPr>
              <a:t> 5:21:1 john 3:5</a:t>
            </a:r>
            <a:r>
              <a:rPr lang="fa-IR" dirty="0" smtClean="0">
                <a:latin typeface="Arial" pitchFamily="34" charset="0"/>
                <a:cs typeface="Arial" pitchFamily="34" charset="0"/>
              </a:rPr>
              <a:t>)</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کسی که مشاور نه گناهکار، هیچ یک بودند صنف بر پا کردن در دهان او»(</a:t>
            </a:r>
            <a:r>
              <a:rPr lang="en-US" dirty="0" smtClean="0">
                <a:latin typeface="Arial" pitchFamily="34" charset="0"/>
                <a:cs typeface="Arial" pitchFamily="34" charset="0"/>
              </a:rPr>
              <a:t>1peter 22</a:t>
            </a:r>
            <a:r>
              <a:rPr lang="fa-IR" dirty="0" smtClean="0">
                <a:latin typeface="Arial" pitchFamily="34" charset="0"/>
                <a:cs typeface="Arial" pitchFamily="34" charset="0"/>
              </a:rPr>
              <a:t>)</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مقدس، بی ضرر، نا معلوم، جداگانه از گناهکار (</a:t>
            </a:r>
            <a:r>
              <a:rPr lang="en-US" dirty="0" err="1" smtClean="0">
                <a:latin typeface="Arial" pitchFamily="34" charset="0"/>
                <a:cs typeface="Arial" pitchFamily="34" charset="0"/>
              </a:rPr>
              <a:t>heb</a:t>
            </a:r>
            <a:r>
              <a:rPr lang="en-US" dirty="0" smtClean="0">
                <a:latin typeface="Arial" pitchFamily="34" charset="0"/>
                <a:cs typeface="Arial" pitchFamily="34" charset="0"/>
              </a:rPr>
              <a:t> 7:26</a:t>
            </a:r>
            <a:r>
              <a:rPr lang="fa-IR" dirty="0" smtClean="0">
                <a:latin typeface="Arial" pitchFamily="34" charset="0"/>
                <a:cs typeface="Arial" pitchFamily="34" charset="0"/>
              </a:rPr>
              <a:t>)</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از این رو :</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مسیح بود ظهور کند از خداوند در بشر(</a:t>
            </a:r>
            <a:r>
              <a:rPr lang="en-US" dirty="0" smtClean="0">
                <a:latin typeface="Arial" pitchFamily="34" charset="0"/>
                <a:cs typeface="Arial" pitchFamily="34" charset="0"/>
              </a:rPr>
              <a:t>1 </a:t>
            </a:r>
            <a:r>
              <a:rPr lang="en-US" dirty="0" err="1" smtClean="0">
                <a:latin typeface="Arial" pitchFamily="34" charset="0"/>
                <a:cs typeface="Arial" pitchFamily="34" charset="0"/>
              </a:rPr>
              <a:t>tim</a:t>
            </a:r>
            <a:r>
              <a:rPr lang="en-US" dirty="0" smtClean="0">
                <a:latin typeface="Arial" pitchFamily="34" charset="0"/>
                <a:cs typeface="Arial" pitchFamily="34" charset="0"/>
              </a:rPr>
              <a:t> 3:16</a:t>
            </a:r>
            <a:r>
              <a:rPr lang="fa-IR" dirty="0" smtClean="0">
                <a:latin typeface="Arial" pitchFamily="34" charset="0"/>
                <a:cs typeface="Arial" pitchFamily="34" charset="0"/>
              </a:rPr>
              <a:t>)</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عکسی از نا معلومی خداوند(</a:t>
            </a:r>
            <a:r>
              <a:rPr lang="en-US" dirty="0" smtClean="0">
                <a:latin typeface="Arial" pitchFamily="34" charset="0"/>
                <a:cs typeface="Arial" pitchFamily="34" charset="0"/>
              </a:rPr>
              <a:t>col 1:15</a:t>
            </a:r>
            <a:r>
              <a:rPr lang="fa-IR" dirty="0" smtClean="0">
                <a:latin typeface="Arial" pitchFamily="34" charset="0"/>
                <a:cs typeface="Arial" pitchFamily="34" charset="0"/>
              </a:rPr>
              <a:t>)</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او کسی که دیده بود من بودم دیده بود پدر(</a:t>
            </a:r>
            <a:r>
              <a:rPr lang="en-US" dirty="0" smtClean="0">
                <a:latin typeface="Arial" pitchFamily="34" charset="0"/>
                <a:cs typeface="Arial" pitchFamily="34" charset="0"/>
              </a:rPr>
              <a:t>john 14:9</a:t>
            </a:r>
            <a:r>
              <a:rPr lang="fa-IR" dirty="0" smtClean="0">
                <a:latin typeface="Arial" pitchFamily="34" charset="0"/>
                <a:cs typeface="Arial" pitchFamily="34" charset="0"/>
              </a:rPr>
              <a:t>)</a:t>
            </a:r>
            <a:endParaRPr lang="en-GB" dirty="0">
              <a:latin typeface="Arial" pitchFamily="34" charset="0"/>
              <a:cs typeface="Arial" pitchFamily="34" charset="0"/>
            </a:endParaRPr>
          </a:p>
        </p:txBody>
      </p:sp>
      <p:sp>
        <p:nvSpPr>
          <p:cNvPr id="4" name="Title 1"/>
          <p:cNvSpPr txBox="1">
            <a:spLocks/>
          </p:cNvSpPr>
          <p:nvPr/>
        </p:nvSpPr>
        <p:spPr>
          <a:xfrm>
            <a:off x="288925" y="773113"/>
            <a:ext cx="7620000" cy="1143000"/>
          </a:xfrm>
          <a:prstGeom prst="rect">
            <a:avLst/>
          </a:prstGeom>
        </p:spPr>
        <p:txBody>
          <a:bodyPr anchor="ctr"/>
          <a:lstStyle>
            <a:lvl1pPr algn="ctr" defTabSz="914400" eaLnBrk="1" latinLnBrk="0" hangingPunct="1">
              <a:buNone/>
              <a:defRPr sz="3600" b="1" cap="none" spc="-100" baseline="0">
                <a:ln>
                  <a:noFill/>
                </a:ln>
                <a:solidFill>
                  <a:schemeClr val="accent4"/>
                </a:solidFill>
                <a:effectLst/>
                <a:latin typeface="Tahoma" pitchFamily="34" charset="0"/>
                <a:ea typeface="Tahoma" pitchFamily="34" charset="0"/>
                <a:cs typeface="Tahoma" pitchFamily="34" charset="0"/>
              </a:defRPr>
            </a:lvl1pPr>
          </a:lstStyle>
          <a:p>
            <a:pPr>
              <a:defRPr/>
            </a:pPr>
            <a:r>
              <a:rPr lang="fa-IR" dirty="0" smtClean="0"/>
              <a:t>9-1 . پیروزی عیسی ، عیسی هرگز گناه نمی کند</a:t>
            </a:r>
            <a:endParaRPr lang="en-GB" dirty="0"/>
          </a:p>
          <a:p>
            <a:pPr>
              <a:defRPr/>
            </a:pPr>
            <a:endParaRPr lang="en-GB" dirty="0"/>
          </a:p>
          <a:p>
            <a:pPr>
              <a:defRPr/>
            </a:pP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و مسیح بود به عنوان نماینده ای از ما ، هستی در همه نقطه ها « پسندیده ساخته بود او برادر (</a:t>
            </a:r>
            <a:r>
              <a:rPr lang="en-US" dirty="0" err="1" smtClean="0">
                <a:latin typeface="Arial" pitchFamily="34" charset="0"/>
                <a:cs typeface="Arial" pitchFamily="34" charset="0"/>
              </a:rPr>
              <a:t>heb</a:t>
            </a:r>
            <a:r>
              <a:rPr lang="en-US" dirty="0" smtClean="0">
                <a:latin typeface="Arial" pitchFamily="34" charset="0"/>
                <a:cs typeface="Arial" pitchFamily="34" charset="0"/>
              </a:rPr>
              <a:t> 2:17</a:t>
            </a:r>
            <a:r>
              <a:rPr lang="fa-IR" dirty="0" smtClean="0">
                <a:latin typeface="Arial" pitchFamily="34" charset="0"/>
                <a:cs typeface="Arial" pitchFamily="34" charset="0"/>
              </a:rPr>
              <a:t>) « او زحمتکش مرده...برای هر کس»(</a:t>
            </a:r>
            <a:r>
              <a:rPr lang="en-US" dirty="0" smtClean="0">
                <a:latin typeface="Arial" pitchFamily="34" charset="0"/>
                <a:cs typeface="Arial" pitchFamily="34" charset="0"/>
              </a:rPr>
              <a:t> </a:t>
            </a:r>
            <a:r>
              <a:rPr lang="en-US" dirty="0" err="1" smtClean="0">
                <a:latin typeface="Arial" pitchFamily="34" charset="0"/>
                <a:cs typeface="Arial" pitchFamily="34" charset="0"/>
              </a:rPr>
              <a:t>heb</a:t>
            </a:r>
            <a:r>
              <a:rPr lang="en-US" dirty="0" smtClean="0">
                <a:latin typeface="Arial" pitchFamily="34" charset="0"/>
                <a:cs typeface="Arial" pitchFamily="34" charset="0"/>
              </a:rPr>
              <a:t> 2:9 </a:t>
            </a:r>
            <a:r>
              <a:rPr lang="en-US" dirty="0" err="1" smtClean="0">
                <a:latin typeface="Arial" pitchFamily="34" charset="0"/>
                <a:cs typeface="Arial" pitchFamily="34" charset="0"/>
              </a:rPr>
              <a:t>niv</a:t>
            </a:r>
            <a:r>
              <a:rPr lang="fa-IR" dirty="0" smtClean="0">
                <a:latin typeface="Arial" pitchFamily="34" charset="0"/>
                <a:cs typeface="Arial" pitchFamily="34" charset="0"/>
              </a:rPr>
              <a:t>) زمانیکه ما مرکتب گناه شدیم. </a:t>
            </a:r>
            <a:r>
              <a:rPr lang="en-US" dirty="0" smtClean="0">
                <a:latin typeface="Arial" pitchFamily="34" charset="0"/>
                <a:cs typeface="Arial" pitchFamily="34" charset="0"/>
              </a:rPr>
              <a:t>E.g. </a:t>
            </a:r>
            <a:r>
              <a:rPr lang="fa-IR" dirty="0" smtClean="0">
                <a:latin typeface="Arial" pitchFamily="34" charset="0"/>
                <a:cs typeface="Arial" pitchFamily="34" charset="0"/>
              </a:rPr>
              <a:t> ما خیلی عصبانی هستیم- خداوند توانست عفو کند اگر ما هستیم « در مسیح» (</a:t>
            </a:r>
            <a:r>
              <a:rPr lang="en-US" dirty="0" err="1" smtClean="0">
                <a:latin typeface="Arial" pitchFamily="34" charset="0"/>
                <a:cs typeface="Arial" pitchFamily="34" charset="0"/>
              </a:rPr>
              <a:t>eph</a:t>
            </a:r>
            <a:r>
              <a:rPr lang="en-US" dirty="0" smtClean="0">
                <a:latin typeface="Arial" pitchFamily="34" charset="0"/>
                <a:cs typeface="Arial" pitchFamily="34" charset="0"/>
              </a:rPr>
              <a:t> 4:32</a:t>
            </a:r>
            <a:r>
              <a:rPr lang="fa-IR" dirty="0" smtClean="0">
                <a:latin typeface="Arial" pitchFamily="34" charset="0"/>
                <a:cs typeface="Arial" pitchFamily="34" charset="0"/>
              </a:rPr>
              <a:t>) . این است برای اینکه خداوند توانست مقایسه کند ما را به همراه مسیحف انسانی که پسندید ما کسی که بود وسوسه به گناه- </a:t>
            </a:r>
            <a:r>
              <a:rPr lang="en-US" dirty="0" smtClean="0">
                <a:latin typeface="Arial" pitchFamily="34" charset="0"/>
                <a:cs typeface="Arial" pitchFamily="34" charset="0"/>
              </a:rPr>
              <a:t>e.g.</a:t>
            </a:r>
            <a:r>
              <a:rPr lang="fa-IR" dirty="0" smtClean="0">
                <a:latin typeface="Arial" pitchFamily="34" charset="0"/>
                <a:cs typeface="Arial" pitchFamily="34" charset="0"/>
              </a:rPr>
              <a:t> با عصبانیت- اما کسی پیروز شد هرگز گناه نکرد. از این رو خدا توانست به ما نشان دهد  او مرحمت ف در حالیکه حمایت کرده او دارای نیکوکاری قانون یا اصلی عملی اخلاقی.</a:t>
            </a:r>
            <a:endParaRPr lang="en-GB" dirty="0">
              <a:latin typeface="Arial" pitchFamily="34" charset="0"/>
              <a:cs typeface="Arial" pitchFamily="34" charset="0"/>
            </a:endParaRPr>
          </a:p>
        </p:txBody>
      </p:sp>
      <p:sp>
        <p:nvSpPr>
          <p:cNvPr id="4" name="Title 1"/>
          <p:cNvSpPr>
            <a:spLocks noGrp="1"/>
          </p:cNvSpPr>
          <p:nvPr>
            <p:ph type="title"/>
          </p:nvPr>
        </p:nvSpPr>
        <p:spPr/>
        <p:txBody>
          <a:bodyPr/>
          <a:lstStyle/>
          <a:p>
            <a:pPr algn="ctr" fontAlgn="auto">
              <a:spcAft>
                <a:spcPts val="0"/>
              </a:spcAft>
              <a:defRPr/>
            </a:pPr>
            <a:r>
              <a:rPr lang="fa-IR" sz="3600" b="1" dirty="0" smtClean="0">
                <a:solidFill>
                  <a:schemeClr val="accent4"/>
                </a:solidFill>
                <a:latin typeface="Tahoma" pitchFamily="34" charset="0"/>
                <a:ea typeface="Tahoma" pitchFamily="34" charset="0"/>
                <a:cs typeface="Tahoma" pitchFamily="34" charset="0"/>
              </a:rPr>
              <a:t>9-3. عیسی مسیح به عنوان نماینده ما</a:t>
            </a:r>
            <a:endParaRPr lang="en-GB" sz="3600" b="1" dirty="0">
              <a:solidFill>
                <a:schemeClr val="accent4"/>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fontAlgn="auto">
              <a:spcAft>
                <a:spcPts val="0"/>
              </a:spcAft>
              <a:defRPr/>
            </a:pPr>
            <a:r>
              <a:rPr lang="fa-IR" sz="3600" b="1" dirty="0" smtClean="0">
                <a:solidFill>
                  <a:schemeClr val="accent4"/>
                </a:solidFill>
                <a:latin typeface="Tahoma" pitchFamily="34" charset="0"/>
                <a:ea typeface="Tahoma" pitchFamily="34" charset="0"/>
                <a:cs typeface="Tahoma" pitchFamily="34" charset="0"/>
              </a:rPr>
              <a:t>عیسی مسیحمان نبوده جانشین</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اگر مسیح مرده در عوض از ماف سپس بایستی نمرده باشدو</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رستگاری است شتید در میان مسیحیت مرگ و رستاخیزی، نه فقط بواسطه مرگ او.</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مسیح» مرده برای ما» فقط یکبار. این نظریه از جانشینی که توانست به مفهوم او بوده مرگش برای هر چنذ از ما شخصا</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مسیح مرده برای ( یونان </a:t>
            </a:r>
            <a:r>
              <a:rPr lang="en-US" dirty="0" smtClean="0">
                <a:latin typeface="Arial" pitchFamily="34" charset="0"/>
                <a:cs typeface="Arial" pitchFamily="34" charset="0"/>
              </a:rPr>
              <a:t> </a:t>
            </a:r>
            <a:r>
              <a:rPr lang="en-US" dirty="0" err="1" smtClean="0">
                <a:latin typeface="Arial" pitchFamily="34" charset="0"/>
                <a:cs typeface="Arial" pitchFamily="34" charset="0"/>
              </a:rPr>
              <a:t>huper</a:t>
            </a:r>
            <a:r>
              <a:rPr lang="en-US" dirty="0" smtClean="0">
                <a:latin typeface="Arial" pitchFamily="34" charset="0"/>
                <a:cs typeface="Arial" pitchFamily="34" charset="0"/>
              </a:rPr>
              <a:t> </a:t>
            </a:r>
            <a:r>
              <a:rPr lang="fa-IR" dirty="0" smtClean="0">
                <a:latin typeface="Arial" pitchFamily="34" charset="0"/>
                <a:cs typeface="Arial" pitchFamily="34" charset="0"/>
              </a:rPr>
              <a:t>) ما. اگر عیسی مرگش بود در عوض از ما، کلمه یونانی استفاده شده در بسیاری انجیل گذز عبورف هر چند گفته هایی آنجا از مرگ عیسی برای ما.</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fontAlgn="auto">
              <a:spcAft>
                <a:spcPts val="0"/>
              </a:spcAft>
              <a:defRPr/>
            </a:pPr>
            <a:r>
              <a:rPr lang="fa-IR" sz="3600" b="1" smtClean="0">
                <a:solidFill>
                  <a:schemeClr val="accent4"/>
                </a:solidFill>
                <a:latin typeface="Tahoma" pitchFamily="34" charset="0"/>
                <a:ea typeface="Tahoma" pitchFamily="34" charset="0"/>
                <a:cs typeface="Tahoma" pitchFamily="34" charset="0"/>
              </a:rPr>
              <a:t>دیگر صدا ها </a:t>
            </a:r>
            <a:endParaRPr lang="en-GB" sz="3600" b="1" dirty="0">
              <a:solidFill>
                <a:schemeClr val="accent4"/>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en-GB" dirty="0">
                <a:latin typeface="Arial" pitchFamily="34" charset="0"/>
                <a:cs typeface="Arial" pitchFamily="34" charset="0"/>
              </a:rPr>
              <a:t>John A.T. </a:t>
            </a:r>
            <a:r>
              <a:rPr lang="en-GB" dirty="0" smtClean="0">
                <a:latin typeface="Arial" pitchFamily="34" charset="0"/>
                <a:cs typeface="Arial" pitchFamily="34" charset="0"/>
              </a:rPr>
              <a:t>Robinson</a:t>
            </a:r>
            <a:r>
              <a:rPr lang="fa-IR" dirty="0" smtClean="0">
                <a:latin typeface="Arial" pitchFamily="34" charset="0"/>
                <a:cs typeface="Arial" pitchFamily="34" charset="0"/>
              </a:rPr>
              <a:t> اولین – زمان اسقف از </a:t>
            </a:r>
            <a:r>
              <a:rPr lang="en-US" dirty="0" err="1" smtClean="0">
                <a:latin typeface="Arial" pitchFamily="34" charset="0"/>
                <a:cs typeface="Arial" pitchFamily="34" charset="0"/>
              </a:rPr>
              <a:t>woolwich</a:t>
            </a:r>
            <a:r>
              <a:rPr lang="fa-IR" dirty="0" smtClean="0">
                <a:latin typeface="Arial" pitchFamily="34" charset="0"/>
                <a:cs typeface="Arial" pitchFamily="34" charset="0"/>
              </a:rPr>
              <a:t> : در خبری از وسوسه های نوشته شده هرگز گفته های آنجا خداوند تنبیه کرده مسیح. مسیح ایستاده همچون شما نماینده ، نه همچون شما جایگزین، کا راو است همیشه بر بایتی از شما (</a:t>
            </a:r>
            <a:r>
              <a:rPr lang="en-US" dirty="0" smtClean="0">
                <a:latin typeface="Arial" pitchFamily="34" charset="0"/>
                <a:cs typeface="Arial" pitchFamily="34" charset="0"/>
              </a:rPr>
              <a:t>hyper</a:t>
            </a:r>
            <a:r>
              <a:rPr lang="fa-IR" dirty="0" smtClean="0">
                <a:latin typeface="Arial" pitchFamily="34" charset="0"/>
                <a:cs typeface="Arial" pitchFamily="34" charset="0"/>
              </a:rPr>
              <a:t> فوق العاده) نه در عوض از ما (مخالفت) او مرده به گناه  نه همچون انجا ما نبایستی باشد به ( همچون شما جایگزین) اما دقیقا همچون انجا توانستم ( همچون ما نماینده)</a:t>
            </a:r>
            <a:r>
              <a:rPr lang="en-US" dirty="0" smtClean="0">
                <a:latin typeface="Arial" pitchFamily="34" charset="0"/>
                <a:cs typeface="Arial" pitchFamily="34" charset="0"/>
              </a:rPr>
              <a:t>wrestling with romans </a:t>
            </a:r>
            <a:r>
              <a:rPr lang="en-US" dirty="0" err="1" smtClean="0">
                <a:latin typeface="Arial" pitchFamily="34" charset="0"/>
                <a:cs typeface="Arial" pitchFamily="34" charset="0"/>
              </a:rPr>
              <a:t>london</a:t>
            </a:r>
            <a:r>
              <a:rPr lang="en-US" dirty="0" smtClean="0">
                <a:latin typeface="Arial" pitchFamily="34" charset="0"/>
                <a:cs typeface="Arial" pitchFamily="34" charset="0"/>
              </a:rPr>
              <a:t> </a:t>
            </a:r>
            <a:r>
              <a:rPr lang="en-US" dirty="0" err="1" smtClean="0">
                <a:latin typeface="Arial" pitchFamily="34" charset="0"/>
                <a:cs typeface="Arial" pitchFamily="34" charset="0"/>
              </a:rPr>
              <a:t>scm</a:t>
            </a:r>
            <a:r>
              <a:rPr lang="en-US" dirty="0" smtClean="0">
                <a:latin typeface="Arial" pitchFamily="34" charset="0"/>
                <a:cs typeface="Arial" pitchFamily="34" charset="0"/>
              </a:rPr>
              <a:t> 1979. p. 48</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lgn="ctr" fontAlgn="auto">
              <a:spcAft>
                <a:spcPts val="0"/>
              </a:spcAft>
              <a:defRPr/>
            </a:pPr>
            <a:r>
              <a:rPr lang="fa-IR" sz="3600" b="1" dirty="0" smtClean="0">
                <a:solidFill>
                  <a:schemeClr val="accent4"/>
                </a:solidFill>
                <a:latin typeface="Tahoma" pitchFamily="34" charset="0"/>
                <a:ea typeface="Tahoma" pitchFamily="34" charset="0"/>
                <a:cs typeface="Tahoma" pitchFamily="34" charset="0"/>
              </a:rPr>
              <a:t>9-4. عیسی و قانون موسی</a:t>
            </a:r>
            <a:endParaRPr lang="en-GB" sz="3600" b="1" dirty="0">
              <a:solidFill>
                <a:schemeClr val="accent4"/>
              </a:solidFill>
              <a:latin typeface="Tahoma" pitchFamily="34" charset="0"/>
              <a:ea typeface="Tahoma" pitchFamily="34" charset="0"/>
              <a:cs typeface="Tahoma" pitchFamily="34" charset="0"/>
            </a:endParaRPr>
          </a:p>
        </p:txBody>
      </p:sp>
      <p:sp>
        <p:nvSpPr>
          <p:cNvPr id="5" name="Title 1"/>
          <p:cNvSpPr txBox="1">
            <a:spLocks/>
          </p:cNvSpPr>
          <p:nvPr/>
        </p:nvSpPr>
        <p:spPr>
          <a:xfrm>
            <a:off x="395288" y="1268413"/>
            <a:ext cx="7620000" cy="1143000"/>
          </a:xfrm>
          <a:prstGeom prst="rect">
            <a:avLst/>
          </a:prstGeom>
        </p:spPr>
        <p:txBody>
          <a:bodyPr anchor="ct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defRPr/>
            </a:pPr>
            <a:endParaRPr lang="en-GB" sz="3200" b="1" dirty="0">
              <a:solidFill>
                <a:schemeClr val="accent4"/>
              </a:solidFill>
              <a:latin typeface="Tahoma" pitchFamily="34" charset="0"/>
              <a:ea typeface="Tahoma" pitchFamily="34" charset="0"/>
              <a:cs typeface="Tahoma" pitchFamily="34" charset="0"/>
            </a:endParaRPr>
          </a:p>
        </p:txBody>
      </p:sp>
      <p:sp>
        <p:nvSpPr>
          <p:cNvPr id="6" name="Content Placeholder 2"/>
          <p:cNvSpPr>
            <a:spLocks noGrp="1"/>
          </p:cNvSpPr>
          <p:nvPr>
            <p:ph idx="1"/>
          </p:nvPr>
        </p:nvSpPr>
        <p:spPr>
          <a:xfrm>
            <a:off x="468313" y="2276475"/>
            <a:ext cx="7620000" cy="4800600"/>
          </a:xfrm>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کشیش وجود دارد عوض شده ( بواسطه فرزند حضرت یعقوب به عیسی) از ضرورت اینجا است نیز. عوض شدن از قانون(</a:t>
            </a:r>
            <a:r>
              <a:rPr lang="en-US" dirty="0" err="1" smtClean="0">
                <a:latin typeface="Arial" pitchFamily="34" charset="0"/>
                <a:cs typeface="Arial" pitchFamily="34" charset="0"/>
              </a:rPr>
              <a:t>heb</a:t>
            </a:r>
            <a:r>
              <a:rPr lang="en-US" dirty="0" smtClean="0">
                <a:latin typeface="Arial" pitchFamily="34" charset="0"/>
                <a:cs typeface="Arial" pitchFamily="34" charset="0"/>
              </a:rPr>
              <a:t> 2:12</a:t>
            </a:r>
            <a:r>
              <a:rPr lang="fa-IR" dirty="0" smtClean="0">
                <a:latin typeface="Arial" pitchFamily="34" charset="0"/>
                <a:cs typeface="Arial" pitchFamily="34" charset="0"/>
              </a:rPr>
              <a:t>)</a:t>
            </a:r>
          </a:p>
          <a:p>
            <a:pPr marL="114300" indent="0" algn="r" rtl="1" fontAlgn="auto">
              <a:spcAft>
                <a:spcPts val="0"/>
              </a:spcAft>
              <a:buClr>
                <a:schemeClr val="accent2">
                  <a:lumMod val="50000"/>
                </a:schemeClr>
              </a:buClr>
              <a:buSzPct val="80000"/>
              <a:buNone/>
              <a:defRPr/>
            </a:pPr>
            <a:r>
              <a:rPr lang="fa-IR" dirty="0" smtClean="0">
                <a:latin typeface="Arial" pitchFamily="34" charset="0"/>
                <a:cs typeface="Arial" pitchFamily="34" charset="0"/>
              </a:rPr>
              <a:t>مسیح امده بود بر اساس قانون کشیش از تبار او.( مثالها، فقط زیرا انسان بوده نسلی از لاوی فرزند یعقوب پیغمبر او می توانست کشیش) اما بر اساسی از قدرت از فنا پذیری زندگی ، هر چند که او بود معلوم بدهی به او درست قربانی(</a:t>
            </a:r>
            <a:r>
              <a:rPr lang="en-US" dirty="0" smtClean="0">
                <a:latin typeface="Arial" pitchFamily="34" charset="0"/>
                <a:cs typeface="Arial" pitchFamily="34" charset="0"/>
              </a:rPr>
              <a:t> </a:t>
            </a:r>
            <a:r>
              <a:rPr lang="en-US" dirty="0" err="1" smtClean="0">
                <a:latin typeface="Arial" pitchFamily="34" charset="0"/>
                <a:cs typeface="Arial" pitchFamily="34" charset="0"/>
              </a:rPr>
              <a:t>heb</a:t>
            </a:r>
            <a:r>
              <a:rPr lang="en-US" dirty="0" smtClean="0">
                <a:latin typeface="Arial" pitchFamily="34" charset="0"/>
                <a:cs typeface="Arial" pitchFamily="34" charset="0"/>
              </a:rPr>
              <a:t> 7:16 </a:t>
            </a:r>
            <a:r>
              <a:rPr lang="en-US" dirty="0" err="1" smtClean="0">
                <a:latin typeface="Arial" pitchFamily="34" charset="0"/>
                <a:cs typeface="Arial" pitchFamily="34" charset="0"/>
              </a:rPr>
              <a:t>niv</a:t>
            </a:r>
            <a:r>
              <a:rPr lang="fa-IR" dirty="0" smtClean="0">
                <a:latin typeface="Arial" pitchFamily="34" charset="0"/>
                <a:cs typeface="Arial" pitchFamily="34" charset="0"/>
              </a:rPr>
              <a:t>)</a:t>
            </a:r>
          </a:p>
          <a:p>
            <a:pPr marL="114300" indent="0" algn="r" rtl="1" fontAlgn="auto">
              <a:spcAft>
                <a:spcPts val="0"/>
              </a:spcAft>
              <a:buClr>
                <a:schemeClr val="accent2">
                  <a:lumMod val="50000"/>
                </a:schemeClr>
              </a:buClr>
              <a:buSzPct val="80000"/>
              <a:buNone/>
              <a:defRPr/>
            </a:pPr>
            <a:r>
              <a:rPr lang="fa-IR" dirty="0" smtClean="0">
                <a:latin typeface="Arial" pitchFamily="34" charset="0"/>
                <a:cs typeface="Arial" pitchFamily="34" charset="0"/>
              </a:rPr>
              <a:t>برای این منظور تشکیل دهنده قانون ( مثالها قانونی از موسی) است نشسته به کنار زیرا این بود ضعیف و بی فایده ( برای ساختن هیچ قانون کامل) و بهترین اتفاق ( از میان مسیح) این نشان داد. (</a:t>
            </a:r>
            <a:r>
              <a:rPr lang="en-US" dirty="0" err="1" smtClean="0">
                <a:latin typeface="Arial" pitchFamily="34" charset="0"/>
                <a:cs typeface="Arial" pitchFamily="34" charset="0"/>
              </a:rPr>
              <a:t>heb</a:t>
            </a:r>
            <a:r>
              <a:rPr lang="en-US" dirty="0" smtClean="0">
                <a:latin typeface="Arial" pitchFamily="34" charset="0"/>
                <a:cs typeface="Arial" pitchFamily="34" charset="0"/>
              </a:rPr>
              <a:t> 7:18-19 </a:t>
            </a:r>
            <a:r>
              <a:rPr lang="en-US" dirty="0" err="1" smtClean="0">
                <a:latin typeface="Arial" pitchFamily="34" charset="0"/>
                <a:cs typeface="Arial" pitchFamily="34" charset="0"/>
              </a:rPr>
              <a:t>niv</a:t>
            </a:r>
            <a:r>
              <a:rPr lang="fa-IR" dirty="0" smtClean="0">
                <a:latin typeface="Arial" pitchFamily="34" charset="0"/>
                <a:cs typeface="Arial" pitchFamily="34" charset="0"/>
              </a:rPr>
              <a:t>)</a:t>
            </a:r>
            <a:endParaRPr lang="en-GB" dirty="0">
              <a:latin typeface="Arial" pitchFamily="34" charset="0"/>
              <a:cs typeface="Arial" pitchFamily="34" charset="0"/>
            </a:endParaRPr>
          </a:p>
        </p:txBody>
      </p:sp>
      <p:sp>
        <p:nvSpPr>
          <p:cNvPr id="2" name="Rectangle 1"/>
          <p:cNvSpPr/>
          <p:nvPr/>
        </p:nvSpPr>
        <p:spPr>
          <a:xfrm>
            <a:off x="899592" y="1407974"/>
            <a:ext cx="6192688" cy="523220"/>
          </a:xfrm>
          <a:prstGeom prst="rect">
            <a:avLst/>
          </a:prstGeom>
        </p:spPr>
        <p:txBody>
          <a:bodyPr wrap="square">
            <a:spAutoFit/>
          </a:bodyPr>
          <a:lstStyle/>
          <a:p>
            <a:pPr algn="ctr"/>
            <a:r>
              <a:rPr lang="fa-IR" sz="2800" b="1" dirty="0">
                <a:effectLst>
                  <a:outerShdw blurRad="38100" dist="38100" dir="2700000" algn="tl">
                    <a:srgbClr val="000000">
                      <a:alpha val="43137"/>
                    </a:srgbClr>
                  </a:outerShdw>
                </a:effectLst>
              </a:rPr>
              <a:t>قانون موسی به پایان رسیده است شده</a:t>
            </a:r>
            <a:endParaRPr lang="en-US" sz="28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lgn="ctr">
              <a:defRPr/>
            </a:pPr>
            <a:r>
              <a:rPr lang="fa-IR" sz="3200" b="1" dirty="0" smtClean="0">
                <a:solidFill>
                  <a:schemeClr val="accent4"/>
                </a:solidFill>
                <a:latin typeface="Tahoma" pitchFamily="34" charset="0"/>
                <a:ea typeface="Tahoma" pitchFamily="34" charset="0"/>
                <a:cs typeface="Tahoma" pitchFamily="34" charset="0"/>
              </a:rPr>
              <a:t>اطاعت از قانون نمی شود نگه داشت</a:t>
            </a:r>
            <a:endParaRPr lang="en-GB" sz="3200" b="1" dirty="0">
              <a:solidFill>
                <a:schemeClr val="accent4"/>
              </a:solidFill>
              <a:latin typeface="Tahoma" pitchFamily="34" charset="0"/>
              <a:ea typeface="Tahoma" pitchFamily="34" charset="0"/>
              <a:cs typeface="Tahoma" pitchFamily="34" charset="0"/>
            </a:endParaRPr>
          </a:p>
        </p:txBody>
      </p:sp>
      <p:sp>
        <p:nvSpPr>
          <p:cNvPr id="11267"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نه اولین است توجیه به واسطه قانون در نظزی از خداوند...برای فقط(</a:t>
            </a:r>
            <a:r>
              <a:rPr lang="en-US" dirty="0" err="1" smtClean="0">
                <a:latin typeface="Arial" pitchFamily="34" charset="0"/>
                <a:cs typeface="Arial" pitchFamily="34" charset="0"/>
              </a:rPr>
              <a:t>ified</a:t>
            </a:r>
            <a:r>
              <a:rPr lang="fa-IR" dirty="0" smtClean="0">
                <a:latin typeface="Arial" pitchFamily="34" charset="0"/>
                <a:cs typeface="Arial" pitchFamily="34" charset="0"/>
              </a:rPr>
              <a:t>) بایستی زندگی کرد به واسطه ایمان(</a:t>
            </a:r>
            <a:r>
              <a:rPr lang="en-US" dirty="0" smtClean="0">
                <a:latin typeface="Arial" pitchFamily="34" charset="0"/>
                <a:cs typeface="Arial" pitchFamily="34" charset="0"/>
              </a:rPr>
              <a:t>gal  3:11 </a:t>
            </a:r>
            <a:r>
              <a:rPr lang="en-US" dirty="0" err="1" smtClean="0">
                <a:latin typeface="Arial" pitchFamily="34" charset="0"/>
                <a:cs typeface="Arial" pitchFamily="34" charset="0"/>
              </a:rPr>
              <a:t>cp</a:t>
            </a:r>
            <a:r>
              <a:rPr lang="en-US" dirty="0" smtClean="0">
                <a:latin typeface="Arial" pitchFamily="34" charset="0"/>
                <a:cs typeface="Arial" pitchFamily="34" charset="0"/>
              </a:rPr>
              <a:t>  </a:t>
            </a:r>
            <a:r>
              <a:rPr lang="en-US" dirty="0" err="1" smtClean="0">
                <a:latin typeface="Arial" pitchFamily="34" charset="0"/>
                <a:cs typeface="Arial" pitchFamily="34" charset="0"/>
              </a:rPr>
              <a:t>heb</a:t>
            </a:r>
            <a:r>
              <a:rPr lang="en-US" dirty="0" smtClean="0">
                <a:latin typeface="Arial" pitchFamily="34" charset="0"/>
                <a:cs typeface="Arial" pitchFamily="34" charset="0"/>
              </a:rPr>
              <a:t> 2:4</a:t>
            </a:r>
            <a:r>
              <a:rPr lang="fa-IR" dirty="0" smtClean="0">
                <a:latin typeface="Arial" pitchFamily="34" charset="0"/>
                <a:cs typeface="Arial" pitchFamily="34" charset="0"/>
              </a:rPr>
              <a:t>)</a:t>
            </a: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همه کسانی اتقاد کردن به رعایت قانونی که هست بر روی نفرین ، برای این است نوشته اند: کوزه این هر کس کسانی که نبودند ادامه دهند به هر چیز نوشته اند در کتابی از قانون(</a:t>
            </a:r>
            <a:r>
              <a:rPr lang="en-US" dirty="0" smtClean="0">
                <a:latin typeface="Arial" pitchFamily="34" charset="0"/>
                <a:cs typeface="Arial" pitchFamily="34" charset="0"/>
              </a:rPr>
              <a:t>gal 3:10 </a:t>
            </a:r>
            <a:r>
              <a:rPr lang="en-US" dirty="0" err="1" smtClean="0">
                <a:latin typeface="Arial" pitchFamily="34" charset="0"/>
                <a:cs typeface="Arial" pitchFamily="34" charset="0"/>
              </a:rPr>
              <a:t>niv</a:t>
            </a:r>
            <a:r>
              <a:rPr lang="fa-IR" dirty="0" smtClean="0">
                <a:latin typeface="Arial" pitchFamily="34" charset="0"/>
                <a:cs typeface="Arial" pitchFamily="34" charset="0"/>
              </a:rPr>
              <a:t>)</a:t>
            </a:r>
            <a:endParaRPr lang="en-GB"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Autofit/>
          </a:bodyPr>
          <a:lstStyle/>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هر </a:t>
            </a:r>
            <a:r>
              <a:rPr lang="fa-IR" dirty="0">
                <a:latin typeface="Arial" pitchFamily="34" charset="0"/>
                <a:cs typeface="Arial" pitchFamily="34" charset="0"/>
              </a:rPr>
              <a:t>گونه تلاش برای به دست آوردن نجات از اطاعت از قانون باید هدف برای حفظ کل حقوق، در غیر این صورت ما به طور خودکار برای نافرمانی از آن را محکوم </a:t>
            </a:r>
            <a:r>
              <a:rPr lang="fa-IR" dirty="0" smtClean="0">
                <a:latin typeface="Arial" pitchFamily="34" charset="0"/>
                <a:cs typeface="Arial" pitchFamily="34" charset="0"/>
              </a:rPr>
              <a:t>کرد</a:t>
            </a:r>
            <a:r>
              <a:rPr lang="en-GB" dirty="0">
                <a:latin typeface="Arial" pitchFamily="34" charset="0"/>
                <a:cs typeface="Arial" pitchFamily="34" charset="0"/>
              </a:rPr>
              <a:t> (Gal. 3:10).</a:t>
            </a:r>
            <a:r>
              <a:rPr lang="fa-IR" dirty="0">
                <a:latin typeface="Arial" pitchFamily="34" charset="0"/>
                <a:cs typeface="Arial" pitchFamily="34" charset="0"/>
              </a:rPr>
              <a:t> </a:t>
            </a:r>
            <a:endParaRPr lang="en-GB" dirty="0">
              <a:latin typeface="Arial" pitchFamily="34" charset="0"/>
              <a:cs typeface="Arial" pitchFamily="34" charset="0"/>
            </a:endParaRPr>
          </a:p>
          <a:p>
            <a:pPr algn="r" rtl="1" fontAlgn="auto">
              <a:spcAft>
                <a:spcPts val="0"/>
              </a:spcAft>
              <a:buClr>
                <a:schemeClr val="accent2">
                  <a:lumMod val="50000"/>
                </a:schemeClr>
              </a:buClr>
              <a:buSzPct val="80000"/>
              <a:buFont typeface="Wingdings" pitchFamily="2" charset="2"/>
              <a:buChar char="v"/>
              <a:defRPr/>
            </a:pPr>
            <a:r>
              <a:rPr lang="fa-IR" dirty="0" smtClean="0">
                <a:latin typeface="Arial" pitchFamily="34" charset="0"/>
                <a:cs typeface="Arial" pitchFamily="34" charset="0"/>
              </a:rPr>
              <a:t>یک </a:t>
            </a:r>
            <a:r>
              <a:rPr lang="fa-IR" dirty="0">
                <a:latin typeface="Arial" pitchFamily="34" charset="0"/>
                <a:cs typeface="Arial" pitchFamily="34" charset="0"/>
              </a:rPr>
              <a:t>مرد توسط آثار قانون اما با ایمان به عیسی مسیح توجیه نیست ... که ما ممکن است توسط ایمان به مسیح و نه با آثار قانون توجیه؛ برای از آثار قانون بدون گوشت باید توجیه ... هیچ کس از قانون ... توسط (مسیح) هر کسی که معتقد است توجیه موجه از همه چیز که از آن شما می تواند توسط قانون موسی نمی توان توجیه است </a:t>
            </a:r>
            <a:r>
              <a:rPr lang="fa-IR" dirty="0" smtClean="0">
                <a:latin typeface="Arial" pitchFamily="34" charset="0"/>
                <a:cs typeface="Arial" pitchFamily="34" charset="0"/>
              </a:rPr>
              <a:t>"</a:t>
            </a:r>
            <a:r>
              <a:rPr lang="en-US" dirty="0">
                <a:latin typeface="Arial" pitchFamily="34" charset="0"/>
                <a:cs typeface="Arial" pitchFamily="34" charset="0"/>
              </a:rPr>
              <a:t>(Gal. 2:16; 3:11; Acts 13:39).</a:t>
            </a:r>
            <a:endParaRPr lang="en-GB" dirty="0">
              <a:latin typeface="Arial" pitchFamily="34" charset="0"/>
              <a:cs typeface="Arial" pitchFamily="34" charset="0"/>
            </a:endParaRPr>
          </a:p>
          <a:p>
            <a:pPr fontAlgn="auto">
              <a:spcAft>
                <a:spcPts val="0"/>
              </a:spcAft>
              <a:buClr>
                <a:schemeClr val="accent2">
                  <a:lumMod val="50000"/>
                </a:schemeClr>
              </a:buClr>
              <a:buSzPct val="80000"/>
              <a:buFont typeface="Wingdings" pitchFamily="2" charset="2"/>
              <a:buChar char="v"/>
              <a:defRPr/>
            </a:pPr>
            <a:endParaRPr lang="en-GB" dirty="0">
              <a:latin typeface="Arial" pitchFamily="34" charset="0"/>
              <a:cs typeface="Arial" pitchFamily="34" charset="0"/>
            </a:endParaRPr>
          </a:p>
          <a:p>
            <a:pPr fontAlgn="auto">
              <a:spcAft>
                <a:spcPts val="0"/>
              </a:spcAft>
              <a:buClr>
                <a:schemeClr val="accent2">
                  <a:lumMod val="50000"/>
                </a:schemeClr>
              </a:buClr>
              <a:buSzPct val="80000"/>
              <a:buFont typeface="Wingdings" pitchFamily="2" charset="2"/>
              <a:buChar char="v"/>
              <a:defRPr/>
            </a:pPr>
            <a:endParaRPr lang="en-GB" dirty="0">
              <a:latin typeface="Arial" pitchFamily="34" charset="0"/>
              <a:cs typeface="Arial" pitchFamily="34" charset="0"/>
            </a:endParaRPr>
          </a:p>
        </p:txBody>
      </p:sp>
      <p:sp>
        <p:nvSpPr>
          <p:cNvPr id="4" name="Title 1"/>
          <p:cNvSpPr>
            <a:spLocks noGrp="1"/>
          </p:cNvSpPr>
          <p:nvPr>
            <p:ph type="title"/>
          </p:nvPr>
        </p:nvSpPr>
        <p:spPr/>
        <p:txBody>
          <a:bodyPr/>
          <a:lstStyle/>
          <a:p>
            <a:pPr algn="ctr">
              <a:defRPr/>
            </a:pPr>
            <a:r>
              <a:rPr lang="fa-IR" sz="3200" b="1" dirty="0">
                <a:solidFill>
                  <a:schemeClr val="accent4"/>
                </a:solidFill>
                <a:latin typeface="Tahoma" pitchFamily="34" charset="0"/>
                <a:ea typeface="Tahoma" pitchFamily="34" charset="0"/>
                <a:cs typeface="Tahoma" pitchFamily="34" charset="0"/>
              </a:rPr>
              <a:t>طاعت از قانون می تواند </a:t>
            </a:r>
            <a:r>
              <a:rPr lang="fa-IR" sz="3200" b="1" dirty="0" smtClean="0">
                <a:solidFill>
                  <a:schemeClr val="accent4"/>
                </a:solidFill>
                <a:latin typeface="Tahoma" pitchFamily="34" charset="0"/>
                <a:ea typeface="Tahoma" pitchFamily="34" charset="0"/>
                <a:cs typeface="Tahoma" pitchFamily="34" charset="0"/>
              </a:rPr>
              <a:t>نگهداشت ادامه </a:t>
            </a:r>
            <a:r>
              <a:rPr lang="fa-IR" sz="3200" b="1" dirty="0">
                <a:solidFill>
                  <a:schemeClr val="accent4"/>
                </a:solidFill>
                <a:latin typeface="Tahoma" pitchFamily="34" charset="0"/>
                <a:ea typeface="Tahoma" pitchFamily="34" charset="0"/>
                <a:cs typeface="Tahoma" pitchFamily="34" charset="0"/>
              </a:rPr>
              <a:t>دارد</a:t>
            </a:r>
            <a:endParaRPr lang="en-GB" sz="3200" b="1" dirty="0">
              <a:solidFill>
                <a:schemeClr val="accent4"/>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523</TotalTime>
  <Words>1666</Words>
  <Application>Microsoft Office PowerPoint</Application>
  <PresentationFormat>On-screen Show (4:3)</PresentationFormat>
  <Paragraphs>86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Adjacency</vt:lpstr>
      <vt:lpstr>مبانی انجیل درس 9   کار هایی از مسیح  </vt:lpstr>
      <vt:lpstr>www.biblebasicsonline.com www.carelinks.net Email: info@carelinks.net </vt:lpstr>
      <vt:lpstr>PowerPoint Presentation</vt:lpstr>
      <vt:lpstr>9-3. عیسی مسیح به عنوان نماینده ما</vt:lpstr>
      <vt:lpstr>عیسی مسیحمان نبوده جانشین</vt:lpstr>
      <vt:lpstr>دیگر صدا ها </vt:lpstr>
      <vt:lpstr>9-4. عیسی و قانون موسی</vt:lpstr>
      <vt:lpstr>اطاعت از قانون نمی شود نگه داشت</vt:lpstr>
      <vt:lpstr>طاعت از قانون می تواند نگهداشت ادامه دارد</vt:lpstr>
      <vt:lpstr>Colossians 2</vt:lpstr>
      <vt:lpstr>All Food Clean</vt:lpstr>
      <vt:lpstr>9-5. روز خاص برای عبادت کردن</vt:lpstr>
      <vt:lpstr>روز خاص برای عبادت کردن: ورود بین خداوند و اسرائیل</vt:lpstr>
      <vt:lpstr>روز خاص برای عبادت کردن تمام شده</vt:lpstr>
      <vt:lpstr>روز خاص برای عبادت کردن و رستاخیزی</vt:lpstr>
      <vt:lpstr>هیچ فرقی بین ده فرمان و "قانون موسی"</vt:lpstr>
      <vt:lpstr>میثاق قدیمی به واسطه میثاق جدید</vt:lpstr>
      <vt:lpstr>و دیگر پیامهایی که تکرار شده</vt:lpstr>
      <vt:lpstr>www.biblebasicsonline.com www.carelinks.net Email: info@carelinks.net </vt:lpstr>
      <vt:lpstr>مطالعه درس 9 : سوالها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Dr. Roxana</cp:lastModifiedBy>
  <cp:revision>43</cp:revision>
  <dcterms:created xsi:type="dcterms:W3CDTF">2012-04-16T19:41:35Z</dcterms:created>
  <dcterms:modified xsi:type="dcterms:W3CDTF">2015-07-09T05:28:20Z</dcterms:modified>
</cp:coreProperties>
</file>